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2"/>
  </p:sldMasterIdLst>
  <p:notesMasterIdLst>
    <p:notesMasterId r:id="rId19"/>
  </p:notesMasterIdLst>
  <p:handoutMasterIdLst>
    <p:handoutMasterId r:id="rId20"/>
  </p:handoutMasterIdLst>
  <p:sldIdLst>
    <p:sldId id="356" r:id="rId3"/>
    <p:sldId id="259" r:id="rId4"/>
    <p:sldId id="316" r:id="rId5"/>
    <p:sldId id="262" r:id="rId6"/>
    <p:sldId id="269" r:id="rId7"/>
    <p:sldId id="261" r:id="rId8"/>
    <p:sldId id="317" r:id="rId9"/>
    <p:sldId id="264" r:id="rId10"/>
    <p:sldId id="266" r:id="rId11"/>
    <p:sldId id="265" r:id="rId12"/>
    <p:sldId id="267" r:id="rId13"/>
    <p:sldId id="270" r:id="rId14"/>
    <p:sldId id="336" r:id="rId15"/>
    <p:sldId id="274" r:id="rId16"/>
    <p:sldId id="302" r:id="rId17"/>
    <p:sldId id="306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880" userDrawn="1">
          <p15:clr>
            <a:srgbClr val="A4A3A4"/>
          </p15:clr>
        </p15:guide>
        <p15:guide id="2" pos="2980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5F4FF"/>
    <a:srgbClr val="F1CCF4"/>
    <a:srgbClr val="FFCCFF"/>
    <a:srgbClr val="DBD0F0"/>
    <a:srgbClr val="AFFB25"/>
    <a:srgbClr val="97E4FF"/>
    <a:srgbClr val="FF99CC"/>
    <a:srgbClr val="51D3ED"/>
    <a:srgbClr val="00CC00"/>
    <a:srgbClr val="D000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8994" autoAdjust="0"/>
    <p:restoredTop sz="94532" autoAdjust="0"/>
  </p:normalViewPr>
  <p:slideViewPr>
    <p:cSldViewPr>
      <p:cViewPr varScale="1">
        <p:scale>
          <a:sx n="63" d="100"/>
          <a:sy n="63" d="100"/>
        </p:scale>
        <p:origin x="700" y="52"/>
      </p:cViewPr>
      <p:guideLst>
        <p:guide pos="2880"/>
        <p:guide pos="298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800" dirty="0" smtClean="0"/>
              <a:t>Динамик</a:t>
            </a:r>
            <a:r>
              <a:rPr lang="ru-RU" sz="1800" baseline="0" dirty="0" smtClean="0"/>
              <a:t>а основных показателей бюджета,</a:t>
            </a:r>
          </a:p>
          <a:p>
            <a:pPr>
              <a:defRPr/>
            </a:pPr>
            <a:r>
              <a:rPr lang="ru-RU" sz="1800" baseline="0" dirty="0" smtClean="0"/>
              <a:t> тыс. руб.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4428502318307808E-2"/>
          <c:y val="0.28302872008274083"/>
          <c:w val="0.88101374812081357"/>
          <c:h val="0.5156713544576139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spPr>
            <a:solidFill>
              <a:srgbClr val="87328E">
                <a:alpha val="73000"/>
              </a:srgb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dkEdge"/>
          </c:spPr>
          <c:invertIfNegative val="0"/>
          <c:dLbls>
            <c:dLbl>
              <c:idx val="0"/>
              <c:layout>
                <c:manualLayout>
                  <c:x val="-2.0751737851912398E-2"/>
                  <c:y val="-2.6455403030011686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4147,3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8C40-4726-BA57-24DD69D5518E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9012950741056982E-2"/>
                  <c:y val="-2.1970135946747606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4106,4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2.9022794935583809E-2"/>
                  <c:y val="-2.2046169191676339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26102,5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8C40-4726-BA57-24DD69D5518E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3801.5</c:v>
                </c:pt>
                <c:pt idx="1">
                  <c:v>4106.3999999999996</c:v>
                </c:pt>
                <c:pt idx="2">
                  <c:v>26102.5</c:v>
                </c:pt>
              </c:numCache>
            </c:numRef>
          </c:val>
          <c:shape val="cylinder"/>
          <c:extLst xmlns:c16r2="http://schemas.microsoft.com/office/drawing/2015/06/chart">
            <c:ext xmlns:c16="http://schemas.microsoft.com/office/drawing/2014/chart" uri="{C3380CC4-5D6E-409C-BE32-E72D297353CC}">
              <c16:uniqueId val="{00000003-8C40-4726-BA57-24DD69D5518E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spPr>
            <a:solidFill>
              <a:srgbClr val="23AFA2">
                <a:alpha val="68000"/>
              </a:srgb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dkEdge"/>
          </c:spPr>
          <c:invertIfNegative val="0"/>
          <c:dLbls>
            <c:dLbl>
              <c:idx val="0"/>
              <c:layout>
                <c:manualLayout>
                  <c:x val="3.0350530672400636E-2"/>
                  <c:y val="-3.0940670113275608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4147,3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8C40-4726-BA57-24DD69D5518E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5.8045589871167619E-2"/>
                  <c:y val="-1.322770151500588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26102,5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8C40-4726-BA57-24DD69D5518E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3801.5</c:v>
                </c:pt>
                <c:pt idx="1">
                  <c:v>4106.3999999999996</c:v>
                </c:pt>
                <c:pt idx="2">
                  <c:v>26102.5</c:v>
                </c:pt>
              </c:numCache>
            </c:numRef>
          </c:val>
          <c:shape val="cylinder"/>
          <c:extLst xmlns:c16r2="http://schemas.microsoft.com/office/drawing/2015/06/chart">
            <c:ext xmlns:c16="http://schemas.microsoft.com/office/drawing/2014/chart" uri="{C3380CC4-5D6E-409C-BE32-E72D297353CC}">
              <c16:uniqueId val="{00000007-8C40-4726-BA57-24DD69D5518E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Дефицит/Профицит</c:v>
                </c:pt>
              </c:strCache>
            </c:strRef>
          </c:tx>
          <c:spPr>
            <a:solidFill>
              <a:srgbClr val="B2B2B2">
                <a:alpha val="65000"/>
              </a:srgb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dkEdge"/>
          </c:spPr>
          <c:invertIfNegative val="0"/>
          <c:dLbls>
            <c:dLbl>
              <c:idx val="1"/>
              <c:layout>
                <c:manualLayout>
                  <c:x val="3.7137927009516604E-2"/>
                  <c:y val="-4.09687260334706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8C40-4726-BA57-24DD69D5518E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shape val="cylinder"/>
          <c:extLst xmlns:c16r2="http://schemas.microsoft.com/office/drawing/2015/06/chart">
            <c:ext xmlns:c16="http://schemas.microsoft.com/office/drawing/2014/chart" uri="{C3380CC4-5D6E-409C-BE32-E72D297353CC}">
              <c16:uniqueId val="{00000009-8C40-4726-BA57-24DD69D5518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28830496"/>
        <c:axId val="228830888"/>
        <c:axId val="0"/>
      </c:bar3DChart>
      <c:catAx>
        <c:axId val="228830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28830888"/>
        <c:crosses val="autoZero"/>
        <c:auto val="1"/>
        <c:lblAlgn val="ctr"/>
        <c:lblOffset val="100"/>
        <c:noMultiLvlLbl val="0"/>
      </c:catAx>
      <c:valAx>
        <c:axId val="228830888"/>
        <c:scaling>
          <c:orientation val="minMax"/>
          <c:max val="45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28830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Структура налоговых доходов</a:t>
            </a:r>
            <a:endParaRPr lang="ru-RU" dirty="0"/>
          </a:p>
        </c:rich>
      </c:tx>
      <c:layout>
        <c:manualLayout>
          <c:xMode val="edge"/>
          <c:yMode val="edge"/>
          <c:x val="0.29206096983376117"/>
          <c:y val="2.5685274282282611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8.2697638682716637E-2"/>
          <c:y val="0.17652672414388171"/>
          <c:w val="0.3702435003875072"/>
          <c:h val="0.76373171624018954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7"/>
          <c:dPt>
            <c:idx val="0"/>
            <c:bubble3D val="0"/>
            <c:explosion val="29"/>
            <c:spPr>
              <a:solidFill>
                <a:srgbClr val="C58BFF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59D-4023-A7ED-964C90BB62F6}"/>
              </c:ext>
            </c:extLst>
          </c:dPt>
          <c:dPt>
            <c:idx val="1"/>
            <c:bubble3D val="0"/>
            <c:spPr>
              <a:solidFill>
                <a:srgbClr val="33CC3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59D-4023-A7ED-964C90BB62F6}"/>
              </c:ext>
            </c:extLst>
          </c:dPt>
          <c:dPt>
            <c:idx val="2"/>
            <c:bubble3D val="0"/>
            <c:spPr>
              <a:solidFill>
                <a:srgbClr val="00C0BC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59D-4023-A7ED-964C90BB62F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59D-4023-A7ED-964C90BB62F6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359D-4023-A7ED-964C90BB62F6}"/>
              </c:ext>
            </c:extLst>
          </c:dPt>
          <c:dPt>
            <c:idx val="5"/>
            <c:bubble3D val="0"/>
            <c:spPr>
              <a:solidFill>
                <a:srgbClr val="F8A47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359D-4023-A7ED-964C90BB62F6}"/>
              </c:ext>
            </c:extLst>
          </c:dPt>
          <c:dLbls>
            <c:delete val="1"/>
          </c:dLbls>
          <c:cat>
            <c:strRef>
              <c:f>Лист1!$A$2:$A$4</c:f>
              <c:strCache>
                <c:ptCount val="3"/>
                <c:pt idx="0">
                  <c:v>НДФЛ</c:v>
                </c:pt>
                <c:pt idx="1">
                  <c:v>Земельный налог</c:v>
                </c:pt>
                <c:pt idx="2">
                  <c:v>Госпошлина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375.2</c:v>
                </c:pt>
                <c:pt idx="1">
                  <c:v>396.8</c:v>
                </c:pt>
                <c:pt idx="2">
                  <c:v>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359D-4023-A7ED-964C90BB62F6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6725465806190312"/>
          <c:y val="0.17427146013197289"/>
          <c:w val="0.39236603809140758"/>
          <c:h val="0.6928531033507705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Структура неналоговых доходов</a:t>
            </a:r>
            <a:endParaRPr lang="ru-RU" dirty="0"/>
          </a:p>
        </c:rich>
      </c:tx>
      <c:layout>
        <c:manualLayout>
          <c:xMode val="edge"/>
          <c:yMode val="edge"/>
          <c:x val="2.6202784782000322E-2"/>
          <c:y val="2.4484917034047531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2896667701689365"/>
          <c:y val="0.15876246330048546"/>
          <c:w val="0.27630512564131049"/>
          <c:h val="0.7627877823319089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effectLst>
              <a:outerShdw blurRad="50800" dist="50800" dir="5400000" algn="ctr" rotWithShape="0">
                <a:srgbClr val="000000"/>
              </a:outerShdw>
            </a:effectLst>
          </c:spPr>
          <c:explosion val="27"/>
          <c:dPt>
            <c:idx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F3BA-4406-9855-5E562E093D00}"/>
              </c:ext>
            </c:extLst>
          </c:dPt>
          <c:dPt>
            <c:idx val="1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F3BA-4406-9855-5E562E093D00}"/>
              </c:ext>
            </c:extLst>
          </c:dPt>
          <c:dPt>
            <c:idx val="2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F3BA-4406-9855-5E562E093D00}"/>
              </c:ext>
            </c:extLst>
          </c:dPt>
          <c:dPt>
            <c:idx val="3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7-F3BA-4406-9855-5E562E093D00}"/>
              </c:ext>
            </c:extLst>
          </c:dPt>
          <c:dPt>
            <c:idx val="4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9-F3BA-4406-9855-5E562E093D00}"/>
              </c:ext>
            </c:extLst>
          </c:dPt>
          <c:dPt>
            <c:idx val="5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B-F3BA-4406-9855-5E562E093D00}"/>
              </c:ext>
            </c:extLst>
          </c:dPt>
          <c:dLbls>
            <c:delete val="1"/>
          </c:dLbls>
          <c:cat>
            <c:strRef>
              <c:f>Лист1!$A$2:$A$4</c:f>
              <c:strCache>
                <c:ptCount val="3"/>
                <c:pt idx="0">
                  <c:v>Доходы от использования имущества</c:v>
                </c:pt>
                <c:pt idx="1">
                  <c:v>Прочие доходы от компенсации затрат</c:v>
                </c:pt>
                <c:pt idx="2">
                  <c:v>Прочие неналоговые доходы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216.1</c:v>
                </c:pt>
                <c:pt idx="1">
                  <c:v>9.4</c:v>
                </c:pt>
                <c:pt idx="2">
                  <c:v>339.5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F3BA-4406-9855-5E562E093D00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030648304034594"/>
          <c:y val="0.12351001889387299"/>
          <c:w val="0.44539317568703191"/>
          <c:h val="0.8174497107642220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CFCB53-4751-4A4D-8D2B-6C5897797731}" type="doc">
      <dgm:prSet loTypeId="urn:microsoft.com/office/officeart/2005/8/layout/cycle2" loCatId="cycle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585E7CCD-3794-433C-8311-8EB90BF8D01B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accent2"/>
              </a:solidFill>
            </a:rPr>
            <a:t>Бюджет</a:t>
          </a:r>
          <a:endParaRPr lang="ru-RU" sz="1800" b="1" dirty="0">
            <a:solidFill>
              <a:schemeClr val="accent2"/>
            </a:solidFill>
          </a:endParaRPr>
        </a:p>
      </dgm:t>
    </dgm:pt>
    <dgm:pt modelId="{25A52390-A822-4CE6-B13E-7449C5AB013F}" type="parTrans" cxnId="{402CF8A4-C6E0-4A2E-9C60-DE70FED41AFA}">
      <dgm:prSet/>
      <dgm:spPr/>
      <dgm:t>
        <a:bodyPr/>
        <a:lstStyle/>
        <a:p>
          <a:endParaRPr lang="ru-RU"/>
        </a:p>
      </dgm:t>
    </dgm:pt>
    <dgm:pt modelId="{291340D8-2C7B-4021-B8E5-F9E816A9E258}" type="sibTrans" cxnId="{402CF8A4-C6E0-4A2E-9C60-DE70FED41AFA}">
      <dgm:prSet/>
      <dgm:spPr/>
      <dgm:t>
        <a:bodyPr/>
        <a:lstStyle/>
        <a:p>
          <a:endParaRPr lang="ru-RU"/>
        </a:p>
      </dgm:t>
    </dgm:pt>
    <dgm:pt modelId="{1FFBFFE6-BCDD-4A09-AE85-BE79D24901AA}">
      <dgm:prSet phldrT="[Текст]" custT="1"/>
      <dgm:spPr/>
      <dgm:t>
        <a:bodyPr/>
        <a:lstStyle/>
        <a:p>
          <a:r>
            <a:rPr lang="ru-RU" sz="1200" b="1" dirty="0" smtClean="0">
              <a:solidFill>
                <a:schemeClr val="accent2"/>
              </a:solidFill>
            </a:rPr>
            <a:t>Расходная часть бюджета – обеспечиваются соц. гарантии (культура, соц. гарантии)</a:t>
          </a:r>
          <a:endParaRPr lang="ru-RU" sz="1200" b="1" dirty="0">
            <a:solidFill>
              <a:schemeClr val="accent2"/>
            </a:solidFill>
          </a:endParaRPr>
        </a:p>
      </dgm:t>
    </dgm:pt>
    <dgm:pt modelId="{DA5A6EED-34D9-4356-9C86-DED2D7D18015}" type="parTrans" cxnId="{37926CC3-4EEC-4114-9411-BAE0580AE052}">
      <dgm:prSet/>
      <dgm:spPr/>
      <dgm:t>
        <a:bodyPr/>
        <a:lstStyle/>
        <a:p>
          <a:endParaRPr lang="ru-RU"/>
        </a:p>
      </dgm:t>
    </dgm:pt>
    <dgm:pt modelId="{0637DEF2-219D-4115-BC78-E6F113656A66}" type="sibTrans" cxnId="{37926CC3-4EEC-4114-9411-BAE0580AE052}">
      <dgm:prSet/>
      <dgm:spPr/>
      <dgm:t>
        <a:bodyPr/>
        <a:lstStyle/>
        <a:p>
          <a:endParaRPr lang="ru-RU"/>
        </a:p>
      </dgm:t>
    </dgm:pt>
    <dgm:pt modelId="{C653109F-F561-44B5-A066-C6C92C54DE57}">
      <dgm:prSet phldrT="[Текст]" custT="1"/>
      <dgm:spPr/>
      <dgm:t>
        <a:bodyPr/>
        <a:lstStyle/>
        <a:p>
          <a:r>
            <a:rPr lang="ru-RU" sz="1300" b="1" dirty="0" smtClean="0"/>
            <a:t>Гражданин</a:t>
          </a:r>
          <a:endParaRPr lang="ru-RU" sz="1300" b="1" dirty="0"/>
        </a:p>
      </dgm:t>
    </dgm:pt>
    <dgm:pt modelId="{1E0D0BBE-0363-41C4-A77D-4D896E2769C5}" type="parTrans" cxnId="{3F8BE07A-A38E-433A-91A0-05EAC0BA6775}">
      <dgm:prSet/>
      <dgm:spPr/>
      <dgm:t>
        <a:bodyPr/>
        <a:lstStyle/>
        <a:p>
          <a:endParaRPr lang="ru-RU"/>
        </a:p>
      </dgm:t>
    </dgm:pt>
    <dgm:pt modelId="{F520EC42-2508-401F-8870-EFF9E0514E5D}" type="sibTrans" cxnId="{3F8BE07A-A38E-433A-91A0-05EAC0BA6775}">
      <dgm:prSet/>
      <dgm:spPr/>
      <dgm:t>
        <a:bodyPr/>
        <a:lstStyle/>
        <a:p>
          <a:endParaRPr lang="ru-RU"/>
        </a:p>
      </dgm:t>
    </dgm:pt>
    <dgm:pt modelId="{B588F279-79AA-41A6-A894-18E199B0E068}">
      <dgm:prSet phldrT="[Текст]" custT="1"/>
      <dgm:spPr/>
      <dgm:t>
        <a:bodyPr/>
        <a:lstStyle/>
        <a:p>
          <a:r>
            <a:rPr lang="ru-RU" sz="1200" b="1" dirty="0" smtClean="0"/>
            <a:t>Помогает формировать доходную часть бюджета (НДФЛ)</a:t>
          </a:r>
          <a:endParaRPr lang="ru-RU" sz="1200" b="1" dirty="0"/>
        </a:p>
      </dgm:t>
    </dgm:pt>
    <dgm:pt modelId="{C8A1A241-A969-4584-8ECD-BD024A4C927C}" type="parTrans" cxnId="{FE74A33F-6B8B-4F02-80E3-1324920F25BF}">
      <dgm:prSet/>
      <dgm:spPr/>
      <dgm:t>
        <a:bodyPr/>
        <a:lstStyle/>
        <a:p>
          <a:endParaRPr lang="ru-RU"/>
        </a:p>
      </dgm:t>
    </dgm:pt>
    <dgm:pt modelId="{A069F2F9-E53E-44A1-9638-2ABF0F862C38}" type="sibTrans" cxnId="{FE74A33F-6B8B-4F02-80E3-1324920F25BF}">
      <dgm:prSet/>
      <dgm:spPr/>
      <dgm:t>
        <a:bodyPr/>
        <a:lstStyle/>
        <a:p>
          <a:endParaRPr lang="ru-RU"/>
        </a:p>
      </dgm:t>
    </dgm:pt>
    <dgm:pt modelId="{2B3E201B-D017-4EAB-9FF7-F0B96A326403}" type="pres">
      <dgm:prSet presAssocID="{99CFCB53-4751-4A4D-8D2B-6C589779773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CA89A55-F1D3-4AEF-A272-FC4DB5610CC0}" type="pres">
      <dgm:prSet presAssocID="{585E7CCD-3794-433C-8311-8EB90BF8D01B}" presName="node" presStyleLbl="node1" presStyleIdx="0" presStyleCnt="4" custRadScaleRad="100043" custRadScaleInc="21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59CB2E-9328-446A-957F-D10DC6E05E66}" type="pres">
      <dgm:prSet presAssocID="{291340D8-2C7B-4021-B8E5-F9E816A9E258}" presName="sibTrans" presStyleLbl="sibTrans2D1" presStyleIdx="0" presStyleCnt="4"/>
      <dgm:spPr/>
      <dgm:t>
        <a:bodyPr/>
        <a:lstStyle/>
        <a:p>
          <a:endParaRPr lang="ru-RU"/>
        </a:p>
      </dgm:t>
    </dgm:pt>
    <dgm:pt modelId="{541D9661-1680-4A6C-BE71-962B5FE376D0}" type="pres">
      <dgm:prSet presAssocID="{291340D8-2C7B-4021-B8E5-F9E816A9E258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0E3BD310-78A9-4950-9D42-E16A234623D2}" type="pres">
      <dgm:prSet presAssocID="{1FFBFFE6-BCDD-4A09-AE85-BE79D24901AA}" presName="node" presStyleLbl="node1" presStyleIdx="1" presStyleCnt="4" custScaleX="145993" custScaleY="1131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54DA69-0DD2-4391-A8D3-CEBE8CB04949}" type="pres">
      <dgm:prSet presAssocID="{0637DEF2-219D-4115-BC78-E6F113656A66}" presName="sibTrans" presStyleLbl="sibTrans2D1" presStyleIdx="1" presStyleCnt="4"/>
      <dgm:spPr/>
      <dgm:t>
        <a:bodyPr/>
        <a:lstStyle/>
        <a:p>
          <a:endParaRPr lang="ru-RU"/>
        </a:p>
      </dgm:t>
    </dgm:pt>
    <dgm:pt modelId="{8A4271A6-36BF-4466-A2C3-43F1A5306075}" type="pres">
      <dgm:prSet presAssocID="{0637DEF2-219D-4115-BC78-E6F113656A66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38F2E825-0946-4A22-AB27-3D8650C6D76D}" type="pres">
      <dgm:prSet presAssocID="{C653109F-F561-44B5-A066-C6C92C54DE57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E79D36-4667-427D-87F5-FF60A68F41A9}" type="pres">
      <dgm:prSet presAssocID="{F520EC42-2508-401F-8870-EFF9E0514E5D}" presName="sibTrans" presStyleLbl="sibTrans2D1" presStyleIdx="2" presStyleCnt="4"/>
      <dgm:spPr/>
      <dgm:t>
        <a:bodyPr/>
        <a:lstStyle/>
        <a:p>
          <a:endParaRPr lang="ru-RU"/>
        </a:p>
      </dgm:t>
    </dgm:pt>
    <dgm:pt modelId="{0F186D61-8A27-40EF-8007-7864E8B98648}" type="pres">
      <dgm:prSet presAssocID="{F520EC42-2508-401F-8870-EFF9E0514E5D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03FC157A-EB45-45A0-9D80-86C03981E2F2}" type="pres">
      <dgm:prSet presAssocID="{B588F279-79AA-41A6-A894-18E199B0E068}" presName="node" presStyleLbl="node1" presStyleIdx="3" presStyleCnt="4" custScaleX="125249" custScaleY="1178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37058A-12E4-4834-B519-AFCF3587A790}" type="pres">
      <dgm:prSet presAssocID="{A069F2F9-E53E-44A1-9638-2ABF0F862C38}" presName="sibTrans" presStyleLbl="sibTrans2D1" presStyleIdx="3" presStyleCnt="4" custLinFactNeighborX="3098" custLinFactNeighborY="11689"/>
      <dgm:spPr/>
      <dgm:t>
        <a:bodyPr/>
        <a:lstStyle/>
        <a:p>
          <a:endParaRPr lang="ru-RU"/>
        </a:p>
      </dgm:t>
    </dgm:pt>
    <dgm:pt modelId="{0FE87290-7A4F-4577-9C7D-99A0F343FC56}" type="pres">
      <dgm:prSet presAssocID="{A069F2F9-E53E-44A1-9638-2ABF0F862C38}" presName="connectorText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687DCDC9-CB60-4075-BF9A-213EF063574A}" type="presOf" srcId="{C653109F-F561-44B5-A066-C6C92C54DE57}" destId="{38F2E825-0946-4A22-AB27-3D8650C6D76D}" srcOrd="0" destOrd="0" presId="urn:microsoft.com/office/officeart/2005/8/layout/cycle2"/>
    <dgm:cxn modelId="{FE4C62B3-71A7-4F64-AFFB-DAA28B99128F}" type="presOf" srcId="{A069F2F9-E53E-44A1-9638-2ABF0F862C38}" destId="{C437058A-12E4-4834-B519-AFCF3587A790}" srcOrd="0" destOrd="0" presId="urn:microsoft.com/office/officeart/2005/8/layout/cycle2"/>
    <dgm:cxn modelId="{FE74A33F-6B8B-4F02-80E3-1324920F25BF}" srcId="{99CFCB53-4751-4A4D-8D2B-6C5897797731}" destId="{B588F279-79AA-41A6-A894-18E199B0E068}" srcOrd="3" destOrd="0" parTransId="{C8A1A241-A969-4584-8ECD-BD024A4C927C}" sibTransId="{A069F2F9-E53E-44A1-9638-2ABF0F862C38}"/>
    <dgm:cxn modelId="{96C0202A-9679-409D-96B2-96DF5216E40D}" type="presOf" srcId="{99CFCB53-4751-4A4D-8D2B-6C5897797731}" destId="{2B3E201B-D017-4EAB-9FF7-F0B96A326403}" srcOrd="0" destOrd="0" presId="urn:microsoft.com/office/officeart/2005/8/layout/cycle2"/>
    <dgm:cxn modelId="{402CF8A4-C6E0-4A2E-9C60-DE70FED41AFA}" srcId="{99CFCB53-4751-4A4D-8D2B-6C5897797731}" destId="{585E7CCD-3794-433C-8311-8EB90BF8D01B}" srcOrd="0" destOrd="0" parTransId="{25A52390-A822-4CE6-B13E-7449C5AB013F}" sibTransId="{291340D8-2C7B-4021-B8E5-F9E816A9E258}"/>
    <dgm:cxn modelId="{E73A5ABA-951F-4BA2-9058-69CD644F898D}" type="presOf" srcId="{F520EC42-2508-401F-8870-EFF9E0514E5D}" destId="{0F186D61-8A27-40EF-8007-7864E8B98648}" srcOrd="1" destOrd="0" presId="urn:microsoft.com/office/officeart/2005/8/layout/cycle2"/>
    <dgm:cxn modelId="{C6827B57-60D3-4EE6-8C3D-D1AC1FD692A2}" type="presOf" srcId="{291340D8-2C7B-4021-B8E5-F9E816A9E258}" destId="{2A59CB2E-9328-446A-957F-D10DC6E05E66}" srcOrd="0" destOrd="0" presId="urn:microsoft.com/office/officeart/2005/8/layout/cycle2"/>
    <dgm:cxn modelId="{A2BF0BC0-78C1-46C8-8557-930C268BF84B}" type="presOf" srcId="{F520EC42-2508-401F-8870-EFF9E0514E5D}" destId="{BAE79D36-4667-427D-87F5-FF60A68F41A9}" srcOrd="0" destOrd="0" presId="urn:microsoft.com/office/officeart/2005/8/layout/cycle2"/>
    <dgm:cxn modelId="{62187F42-9CE5-48F8-AE9F-5135EE46BC7D}" type="presOf" srcId="{291340D8-2C7B-4021-B8E5-F9E816A9E258}" destId="{541D9661-1680-4A6C-BE71-962B5FE376D0}" srcOrd="1" destOrd="0" presId="urn:microsoft.com/office/officeart/2005/8/layout/cycle2"/>
    <dgm:cxn modelId="{3F8BE07A-A38E-433A-91A0-05EAC0BA6775}" srcId="{99CFCB53-4751-4A4D-8D2B-6C5897797731}" destId="{C653109F-F561-44B5-A066-C6C92C54DE57}" srcOrd="2" destOrd="0" parTransId="{1E0D0BBE-0363-41C4-A77D-4D896E2769C5}" sibTransId="{F520EC42-2508-401F-8870-EFF9E0514E5D}"/>
    <dgm:cxn modelId="{F75A39FC-9C6B-4FB4-AD97-6ADFEAA11498}" type="presOf" srcId="{0637DEF2-219D-4115-BC78-E6F113656A66}" destId="{5C54DA69-0DD2-4391-A8D3-CEBE8CB04949}" srcOrd="0" destOrd="0" presId="urn:microsoft.com/office/officeart/2005/8/layout/cycle2"/>
    <dgm:cxn modelId="{08EA7525-8D7D-429B-903D-47123C70DAD1}" type="presOf" srcId="{0637DEF2-219D-4115-BC78-E6F113656A66}" destId="{8A4271A6-36BF-4466-A2C3-43F1A5306075}" srcOrd="1" destOrd="0" presId="urn:microsoft.com/office/officeart/2005/8/layout/cycle2"/>
    <dgm:cxn modelId="{A268326B-7D12-4A65-BE96-D082EA29D3CF}" type="presOf" srcId="{B588F279-79AA-41A6-A894-18E199B0E068}" destId="{03FC157A-EB45-45A0-9D80-86C03981E2F2}" srcOrd="0" destOrd="0" presId="urn:microsoft.com/office/officeart/2005/8/layout/cycle2"/>
    <dgm:cxn modelId="{E8A9ACE0-4276-4580-A999-5518B78E66F6}" type="presOf" srcId="{1FFBFFE6-BCDD-4A09-AE85-BE79D24901AA}" destId="{0E3BD310-78A9-4950-9D42-E16A234623D2}" srcOrd="0" destOrd="0" presId="urn:microsoft.com/office/officeart/2005/8/layout/cycle2"/>
    <dgm:cxn modelId="{427BEE4C-00EE-4257-86BD-2B57E268CB60}" type="presOf" srcId="{A069F2F9-E53E-44A1-9638-2ABF0F862C38}" destId="{0FE87290-7A4F-4577-9C7D-99A0F343FC56}" srcOrd="1" destOrd="0" presId="urn:microsoft.com/office/officeart/2005/8/layout/cycle2"/>
    <dgm:cxn modelId="{37926CC3-4EEC-4114-9411-BAE0580AE052}" srcId="{99CFCB53-4751-4A4D-8D2B-6C5897797731}" destId="{1FFBFFE6-BCDD-4A09-AE85-BE79D24901AA}" srcOrd="1" destOrd="0" parTransId="{DA5A6EED-34D9-4356-9C86-DED2D7D18015}" sibTransId="{0637DEF2-219D-4115-BC78-E6F113656A66}"/>
    <dgm:cxn modelId="{B088F640-23D3-4096-ADB8-A42A7E5C03E9}" type="presOf" srcId="{585E7CCD-3794-433C-8311-8EB90BF8D01B}" destId="{2CA89A55-F1D3-4AEF-A272-FC4DB5610CC0}" srcOrd="0" destOrd="0" presId="urn:microsoft.com/office/officeart/2005/8/layout/cycle2"/>
    <dgm:cxn modelId="{97F926DE-573A-41A4-A4E7-15955BE3BB52}" type="presParOf" srcId="{2B3E201B-D017-4EAB-9FF7-F0B96A326403}" destId="{2CA89A55-F1D3-4AEF-A272-FC4DB5610CC0}" srcOrd="0" destOrd="0" presId="urn:microsoft.com/office/officeart/2005/8/layout/cycle2"/>
    <dgm:cxn modelId="{5F12C2BB-5F92-4B5B-82D8-CDF697DCF990}" type="presParOf" srcId="{2B3E201B-D017-4EAB-9FF7-F0B96A326403}" destId="{2A59CB2E-9328-446A-957F-D10DC6E05E66}" srcOrd="1" destOrd="0" presId="urn:microsoft.com/office/officeart/2005/8/layout/cycle2"/>
    <dgm:cxn modelId="{3186D708-D517-4228-B6D8-4CEA707C15A9}" type="presParOf" srcId="{2A59CB2E-9328-446A-957F-D10DC6E05E66}" destId="{541D9661-1680-4A6C-BE71-962B5FE376D0}" srcOrd="0" destOrd="0" presId="urn:microsoft.com/office/officeart/2005/8/layout/cycle2"/>
    <dgm:cxn modelId="{74C40577-75B8-45C2-8C85-2226D2DF7429}" type="presParOf" srcId="{2B3E201B-D017-4EAB-9FF7-F0B96A326403}" destId="{0E3BD310-78A9-4950-9D42-E16A234623D2}" srcOrd="2" destOrd="0" presId="urn:microsoft.com/office/officeart/2005/8/layout/cycle2"/>
    <dgm:cxn modelId="{741D66F4-CEAF-4A67-BB48-F47D7D3F6EDA}" type="presParOf" srcId="{2B3E201B-D017-4EAB-9FF7-F0B96A326403}" destId="{5C54DA69-0DD2-4391-A8D3-CEBE8CB04949}" srcOrd="3" destOrd="0" presId="urn:microsoft.com/office/officeart/2005/8/layout/cycle2"/>
    <dgm:cxn modelId="{EE144ED5-C527-4B36-8CA0-A2454C4E1109}" type="presParOf" srcId="{5C54DA69-0DD2-4391-A8D3-CEBE8CB04949}" destId="{8A4271A6-36BF-4466-A2C3-43F1A5306075}" srcOrd="0" destOrd="0" presId="urn:microsoft.com/office/officeart/2005/8/layout/cycle2"/>
    <dgm:cxn modelId="{B16AD7F8-4CBE-4768-95D5-FDE1A2112A98}" type="presParOf" srcId="{2B3E201B-D017-4EAB-9FF7-F0B96A326403}" destId="{38F2E825-0946-4A22-AB27-3D8650C6D76D}" srcOrd="4" destOrd="0" presId="urn:microsoft.com/office/officeart/2005/8/layout/cycle2"/>
    <dgm:cxn modelId="{5266F8D0-E018-4AC5-B134-1E8E212527ED}" type="presParOf" srcId="{2B3E201B-D017-4EAB-9FF7-F0B96A326403}" destId="{BAE79D36-4667-427D-87F5-FF60A68F41A9}" srcOrd="5" destOrd="0" presId="urn:microsoft.com/office/officeart/2005/8/layout/cycle2"/>
    <dgm:cxn modelId="{4917B559-F172-409E-9798-F0D96EDDBF63}" type="presParOf" srcId="{BAE79D36-4667-427D-87F5-FF60A68F41A9}" destId="{0F186D61-8A27-40EF-8007-7864E8B98648}" srcOrd="0" destOrd="0" presId="urn:microsoft.com/office/officeart/2005/8/layout/cycle2"/>
    <dgm:cxn modelId="{CCA6966A-E6AF-41B3-99F9-CB136E587372}" type="presParOf" srcId="{2B3E201B-D017-4EAB-9FF7-F0B96A326403}" destId="{03FC157A-EB45-45A0-9D80-86C03981E2F2}" srcOrd="6" destOrd="0" presId="urn:microsoft.com/office/officeart/2005/8/layout/cycle2"/>
    <dgm:cxn modelId="{EAFA26B2-4706-472A-974A-71251714E23A}" type="presParOf" srcId="{2B3E201B-D017-4EAB-9FF7-F0B96A326403}" destId="{C437058A-12E4-4834-B519-AFCF3587A790}" srcOrd="7" destOrd="0" presId="urn:microsoft.com/office/officeart/2005/8/layout/cycle2"/>
    <dgm:cxn modelId="{7E12A9E3-2CED-4BD6-A992-6DFA616190B6}" type="presParOf" srcId="{C437058A-12E4-4834-B519-AFCF3587A790}" destId="{0FE87290-7A4F-4577-9C7D-99A0F343FC56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A4B3F2A-2538-4EBF-AADD-1DCDD08DF7AA}" type="doc">
      <dgm:prSet loTypeId="urn:microsoft.com/office/officeart/2005/8/layout/radial4" loCatId="relationship" qsTypeId="urn:microsoft.com/office/officeart/2005/8/quickstyle/3d5" qsCatId="3D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46622A5D-1498-4E70-8196-6B733CF0E219}">
      <dgm:prSet phldrT="[Текст]" custT="1"/>
      <dgm:spPr>
        <a:solidFill>
          <a:srgbClr val="D5F4FF"/>
        </a:solidFill>
      </dgm:spPr>
      <dgm:t>
        <a:bodyPr/>
        <a:lstStyle/>
        <a:p>
          <a:r>
            <a:rPr lang="ru-RU" sz="1200" b="1" dirty="0" smtClean="0">
              <a:solidFill>
                <a:schemeClr val="tx1"/>
              </a:solidFill>
            </a:rPr>
            <a:t>Бюджет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</a:r>
          <a:endParaRPr lang="ru-RU" sz="1200" b="1" dirty="0">
            <a:solidFill>
              <a:schemeClr val="tx1"/>
            </a:solidFill>
          </a:endParaRPr>
        </a:p>
      </dgm:t>
    </dgm:pt>
    <dgm:pt modelId="{3AF3C189-4BF6-4354-9C24-8465756A315F}" type="parTrans" cxnId="{BF662416-1B87-4C7C-AEBB-89F71E45D7A8}">
      <dgm:prSet/>
      <dgm:spPr/>
      <dgm:t>
        <a:bodyPr/>
        <a:lstStyle/>
        <a:p>
          <a:endParaRPr lang="ru-RU"/>
        </a:p>
      </dgm:t>
    </dgm:pt>
    <dgm:pt modelId="{B7A47C2A-CC6D-4A3C-A94D-607A50517610}" type="sibTrans" cxnId="{BF662416-1B87-4C7C-AEBB-89F71E45D7A8}">
      <dgm:prSet/>
      <dgm:spPr/>
      <dgm:t>
        <a:bodyPr/>
        <a:lstStyle/>
        <a:p>
          <a:endParaRPr lang="ru-RU"/>
        </a:p>
      </dgm:t>
    </dgm:pt>
    <dgm:pt modelId="{FB3117E0-8A26-46DE-8CB0-EA475DBF1CC1}">
      <dgm:prSet phldrT="[Текст]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Формирование денежных фондов, являющихся финансовым обеспечением деятельности местных органов власти</a:t>
          </a:r>
          <a:endParaRPr lang="ru-RU" b="1" dirty="0">
            <a:solidFill>
              <a:schemeClr val="tx1"/>
            </a:solidFill>
          </a:endParaRPr>
        </a:p>
      </dgm:t>
    </dgm:pt>
    <dgm:pt modelId="{45D6E629-8449-4D44-896C-735C24B9828A}" type="parTrans" cxnId="{19055BB1-6C06-4DE2-B9CD-B1AF08A662FB}">
      <dgm:prSet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endParaRPr lang="ru-RU"/>
        </a:p>
      </dgm:t>
    </dgm:pt>
    <dgm:pt modelId="{A1B55728-C5C0-4F7B-88D8-AF78E67D774B}" type="sibTrans" cxnId="{19055BB1-6C06-4DE2-B9CD-B1AF08A662FB}">
      <dgm:prSet/>
      <dgm:spPr/>
      <dgm:t>
        <a:bodyPr/>
        <a:lstStyle/>
        <a:p>
          <a:endParaRPr lang="ru-RU"/>
        </a:p>
      </dgm:t>
    </dgm:pt>
    <dgm:pt modelId="{0A066896-CD04-45AC-95D4-D6332AA8A068}">
      <dgm:prSet phldrT="[Текст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sz="1400" b="1" dirty="0" smtClean="0">
              <a:solidFill>
                <a:schemeClr val="tx1"/>
              </a:solidFill>
            </a:rPr>
            <a:t>Распределение и использование этих фондов для решения задач местного самоуправления</a:t>
          </a:r>
          <a:endParaRPr lang="ru-RU" sz="1400" b="1" dirty="0">
            <a:solidFill>
              <a:schemeClr val="tx1"/>
            </a:solidFill>
          </a:endParaRPr>
        </a:p>
      </dgm:t>
    </dgm:pt>
    <dgm:pt modelId="{D02C13D4-F2EA-46B6-8992-69F1D17BB852}" type="parTrans" cxnId="{53DC7298-84D3-40E3-A98B-FAE9FCD16CED}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800ED3B6-C00C-471E-ABA8-A9291F42D7D2}" type="sibTrans" cxnId="{53DC7298-84D3-40E3-A98B-FAE9FCD16CED}">
      <dgm:prSet/>
      <dgm:spPr/>
      <dgm:t>
        <a:bodyPr/>
        <a:lstStyle/>
        <a:p>
          <a:endParaRPr lang="ru-RU"/>
        </a:p>
      </dgm:t>
    </dgm:pt>
    <dgm:pt modelId="{14B541F5-810D-48EB-ABF2-CA2E4659055D}">
      <dgm:prSet phldrT="[Текст]" custT="1"/>
      <dgm:spPr>
        <a:solidFill>
          <a:srgbClr val="97E4FF"/>
        </a:solidFill>
      </dgm:spPr>
      <dgm:t>
        <a:bodyPr/>
        <a:lstStyle/>
        <a:p>
          <a:r>
            <a:rPr lang="ru-RU" sz="1200" b="1" dirty="0" smtClean="0">
              <a:solidFill>
                <a:schemeClr val="tx1"/>
              </a:solidFill>
            </a:rPr>
            <a:t>Контроль своевременного и полного поступления финансовых ресурсов в распоряжение местного самоуправления, контроль пропорций в распределении средств и эффективности их использования</a:t>
          </a:r>
          <a:endParaRPr lang="ru-RU" sz="1200" b="1" dirty="0">
            <a:solidFill>
              <a:schemeClr val="tx1"/>
            </a:solidFill>
          </a:endParaRPr>
        </a:p>
      </dgm:t>
    </dgm:pt>
    <dgm:pt modelId="{F1001BFA-D8ED-4F14-81DB-1F5E02893962}" type="parTrans" cxnId="{82ECDA59-D53D-4674-8F9E-93278D6DF8FC}">
      <dgm:prSet/>
      <dgm:spPr>
        <a:solidFill>
          <a:srgbClr val="97E4FF"/>
        </a:solidFill>
      </dgm:spPr>
      <dgm:t>
        <a:bodyPr/>
        <a:lstStyle/>
        <a:p>
          <a:endParaRPr lang="ru-RU"/>
        </a:p>
      </dgm:t>
    </dgm:pt>
    <dgm:pt modelId="{F98F26E0-EDF7-4C48-99A4-3D2DE8A6C692}" type="sibTrans" cxnId="{82ECDA59-D53D-4674-8F9E-93278D6DF8FC}">
      <dgm:prSet/>
      <dgm:spPr/>
      <dgm:t>
        <a:bodyPr/>
        <a:lstStyle/>
        <a:p>
          <a:endParaRPr lang="ru-RU"/>
        </a:p>
      </dgm:t>
    </dgm:pt>
    <dgm:pt modelId="{8CE635F1-E60B-4572-88A7-2D0CCE0CB20B}" type="pres">
      <dgm:prSet presAssocID="{8A4B3F2A-2538-4EBF-AADD-1DCDD08DF7A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211A1F7-47EE-4048-9F76-F8EF6ECD927B}" type="pres">
      <dgm:prSet presAssocID="{46622A5D-1498-4E70-8196-6B733CF0E219}" presName="centerShape" presStyleLbl="node0" presStyleIdx="0" presStyleCnt="1" custLinFactNeighborX="-53306" custLinFactNeighborY="-30568"/>
      <dgm:spPr/>
      <dgm:t>
        <a:bodyPr/>
        <a:lstStyle/>
        <a:p>
          <a:endParaRPr lang="ru-RU"/>
        </a:p>
      </dgm:t>
    </dgm:pt>
    <dgm:pt modelId="{A209E19C-5117-440D-BF0D-050BDEE011FD}" type="pres">
      <dgm:prSet presAssocID="{45D6E629-8449-4D44-896C-735C24B9828A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F39E17FA-A6C4-4A68-A749-5884CE078B3A}" type="pres">
      <dgm:prSet presAssocID="{FB3117E0-8A26-46DE-8CB0-EA475DBF1CC1}" presName="node" presStyleLbl="node1" presStyleIdx="0" presStyleCnt="3" custRadScaleRad="19945" custRadScaleInc="-992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764305-BF93-49E5-B40B-180E7FB24332}" type="pres">
      <dgm:prSet presAssocID="{D02C13D4-F2EA-46B6-8992-69F1D17BB852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781BE341-6A8E-45A6-B2EC-C3CBA3C4D0B5}" type="pres">
      <dgm:prSet presAssocID="{0A066896-CD04-45AC-95D4-D6332AA8A068}" presName="node" presStyleLbl="node1" presStyleIdx="1" presStyleCnt="3" custRadScaleRad="94461" custRadScaleInc="546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538C9A-C8E0-47B8-8036-338F1133C5DF}" type="pres">
      <dgm:prSet presAssocID="{F1001BFA-D8ED-4F14-81DB-1F5E02893962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85BE136C-E4BA-4A07-B6C8-BDED13CD0CA8}" type="pres">
      <dgm:prSet presAssocID="{14B541F5-810D-48EB-ABF2-CA2E4659055D}" presName="node" presStyleLbl="node1" presStyleIdx="2" presStyleCnt="3" custRadScaleRad="95863" custRadScaleInc="468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8F87320-7619-4E7E-ABBA-D46335742597}" type="presOf" srcId="{45D6E629-8449-4D44-896C-735C24B9828A}" destId="{A209E19C-5117-440D-BF0D-050BDEE011FD}" srcOrd="0" destOrd="0" presId="urn:microsoft.com/office/officeart/2005/8/layout/radial4"/>
    <dgm:cxn modelId="{53DC7298-84D3-40E3-A98B-FAE9FCD16CED}" srcId="{46622A5D-1498-4E70-8196-6B733CF0E219}" destId="{0A066896-CD04-45AC-95D4-D6332AA8A068}" srcOrd="1" destOrd="0" parTransId="{D02C13D4-F2EA-46B6-8992-69F1D17BB852}" sibTransId="{800ED3B6-C00C-471E-ABA8-A9291F42D7D2}"/>
    <dgm:cxn modelId="{476266B0-F0AF-49F3-BEB2-3CC758BDEF30}" type="presOf" srcId="{D02C13D4-F2EA-46B6-8992-69F1D17BB852}" destId="{A6764305-BF93-49E5-B40B-180E7FB24332}" srcOrd="0" destOrd="0" presId="urn:microsoft.com/office/officeart/2005/8/layout/radial4"/>
    <dgm:cxn modelId="{FF174248-ABF8-44CE-9669-DC4D0C9E69D5}" type="presOf" srcId="{FB3117E0-8A26-46DE-8CB0-EA475DBF1CC1}" destId="{F39E17FA-A6C4-4A68-A749-5884CE078B3A}" srcOrd="0" destOrd="0" presId="urn:microsoft.com/office/officeart/2005/8/layout/radial4"/>
    <dgm:cxn modelId="{1097989E-5A88-4A09-87C1-F687CC6F25A3}" type="presOf" srcId="{F1001BFA-D8ED-4F14-81DB-1F5E02893962}" destId="{D9538C9A-C8E0-47B8-8036-338F1133C5DF}" srcOrd="0" destOrd="0" presId="urn:microsoft.com/office/officeart/2005/8/layout/radial4"/>
    <dgm:cxn modelId="{82ECDA59-D53D-4674-8F9E-93278D6DF8FC}" srcId="{46622A5D-1498-4E70-8196-6B733CF0E219}" destId="{14B541F5-810D-48EB-ABF2-CA2E4659055D}" srcOrd="2" destOrd="0" parTransId="{F1001BFA-D8ED-4F14-81DB-1F5E02893962}" sibTransId="{F98F26E0-EDF7-4C48-99A4-3D2DE8A6C692}"/>
    <dgm:cxn modelId="{19055BB1-6C06-4DE2-B9CD-B1AF08A662FB}" srcId="{46622A5D-1498-4E70-8196-6B733CF0E219}" destId="{FB3117E0-8A26-46DE-8CB0-EA475DBF1CC1}" srcOrd="0" destOrd="0" parTransId="{45D6E629-8449-4D44-896C-735C24B9828A}" sibTransId="{A1B55728-C5C0-4F7B-88D8-AF78E67D774B}"/>
    <dgm:cxn modelId="{BF662416-1B87-4C7C-AEBB-89F71E45D7A8}" srcId="{8A4B3F2A-2538-4EBF-AADD-1DCDD08DF7AA}" destId="{46622A5D-1498-4E70-8196-6B733CF0E219}" srcOrd="0" destOrd="0" parTransId="{3AF3C189-4BF6-4354-9C24-8465756A315F}" sibTransId="{B7A47C2A-CC6D-4A3C-A94D-607A50517610}"/>
    <dgm:cxn modelId="{30F79953-31ED-48B1-814A-3F7C052FC63A}" type="presOf" srcId="{46622A5D-1498-4E70-8196-6B733CF0E219}" destId="{B211A1F7-47EE-4048-9F76-F8EF6ECD927B}" srcOrd="0" destOrd="0" presId="urn:microsoft.com/office/officeart/2005/8/layout/radial4"/>
    <dgm:cxn modelId="{850509C5-5036-422D-8E62-A546F80A591E}" type="presOf" srcId="{0A066896-CD04-45AC-95D4-D6332AA8A068}" destId="{781BE341-6A8E-45A6-B2EC-C3CBA3C4D0B5}" srcOrd="0" destOrd="0" presId="urn:microsoft.com/office/officeart/2005/8/layout/radial4"/>
    <dgm:cxn modelId="{733BEF28-F986-49FB-95E4-74BCAB15153D}" type="presOf" srcId="{8A4B3F2A-2538-4EBF-AADD-1DCDD08DF7AA}" destId="{8CE635F1-E60B-4572-88A7-2D0CCE0CB20B}" srcOrd="0" destOrd="0" presId="urn:microsoft.com/office/officeart/2005/8/layout/radial4"/>
    <dgm:cxn modelId="{F190BE09-7F01-43A8-B8BB-45852574DE75}" type="presOf" srcId="{14B541F5-810D-48EB-ABF2-CA2E4659055D}" destId="{85BE136C-E4BA-4A07-B6C8-BDED13CD0CA8}" srcOrd="0" destOrd="0" presId="urn:microsoft.com/office/officeart/2005/8/layout/radial4"/>
    <dgm:cxn modelId="{D53DAEAE-32E6-460C-B743-4936B13D5673}" type="presParOf" srcId="{8CE635F1-E60B-4572-88A7-2D0CCE0CB20B}" destId="{B211A1F7-47EE-4048-9F76-F8EF6ECD927B}" srcOrd="0" destOrd="0" presId="urn:microsoft.com/office/officeart/2005/8/layout/radial4"/>
    <dgm:cxn modelId="{F7FA709F-18CC-4B04-8594-8B468EB5FE04}" type="presParOf" srcId="{8CE635F1-E60B-4572-88A7-2D0CCE0CB20B}" destId="{A209E19C-5117-440D-BF0D-050BDEE011FD}" srcOrd="1" destOrd="0" presId="urn:microsoft.com/office/officeart/2005/8/layout/radial4"/>
    <dgm:cxn modelId="{4CE21C76-7636-401E-A5CA-627A7671C24C}" type="presParOf" srcId="{8CE635F1-E60B-4572-88A7-2D0CCE0CB20B}" destId="{F39E17FA-A6C4-4A68-A749-5884CE078B3A}" srcOrd="2" destOrd="0" presId="urn:microsoft.com/office/officeart/2005/8/layout/radial4"/>
    <dgm:cxn modelId="{BA6635DA-BE4B-46EB-927F-8AFA0213B1A3}" type="presParOf" srcId="{8CE635F1-E60B-4572-88A7-2D0CCE0CB20B}" destId="{A6764305-BF93-49E5-B40B-180E7FB24332}" srcOrd="3" destOrd="0" presId="urn:microsoft.com/office/officeart/2005/8/layout/radial4"/>
    <dgm:cxn modelId="{52A67A7B-7FBC-46A3-BEDD-2DBF35C3BBBC}" type="presParOf" srcId="{8CE635F1-E60B-4572-88A7-2D0CCE0CB20B}" destId="{781BE341-6A8E-45A6-B2EC-C3CBA3C4D0B5}" srcOrd="4" destOrd="0" presId="urn:microsoft.com/office/officeart/2005/8/layout/radial4"/>
    <dgm:cxn modelId="{4CCF5019-9DEF-440F-A52C-08F95092C4B3}" type="presParOf" srcId="{8CE635F1-E60B-4572-88A7-2D0CCE0CB20B}" destId="{D9538C9A-C8E0-47B8-8036-338F1133C5DF}" srcOrd="5" destOrd="0" presId="urn:microsoft.com/office/officeart/2005/8/layout/radial4"/>
    <dgm:cxn modelId="{2DCF8E09-5F8C-4CB2-BE13-CF26DE4F57B4}" type="presParOf" srcId="{8CE635F1-E60B-4572-88A7-2D0CCE0CB20B}" destId="{85BE136C-E4BA-4A07-B6C8-BDED13CD0CA8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78DF82A-6855-4859-ADBD-643D7E4B688A}" type="doc">
      <dgm:prSet loTypeId="urn:microsoft.com/office/officeart/2008/layout/VerticalCurvedList" loCatId="list" qsTypeId="urn:microsoft.com/office/officeart/2005/8/quickstyle/3d2" qsCatId="3D" csTypeId="urn:microsoft.com/office/officeart/2005/8/colors/accent3_3" csCatId="accent3" phldr="1"/>
      <dgm:spPr/>
      <dgm:t>
        <a:bodyPr/>
        <a:lstStyle/>
        <a:p>
          <a:endParaRPr lang="ru-RU"/>
        </a:p>
      </dgm:t>
    </dgm:pt>
    <dgm:pt modelId="{D91EA1C8-D3C6-4F3B-A3D3-4F9FBA24A6B1}">
      <dgm:prSet phldrT="[Текст]"/>
      <dgm:spPr/>
      <dgm:t>
        <a:bodyPr/>
        <a:lstStyle/>
        <a:p>
          <a:r>
            <a:rPr lang="ru-RU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Денежные средства, направляемые на финансовое обеспечение задач и функций органов местного самоуправления</a:t>
          </a:r>
          <a:endParaRPr lang="ru-RU" b="1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7FF578DE-F0DD-4CCF-9AF6-1B7CA50AC1F6}" type="parTrans" cxnId="{5B976675-DC4C-4189-A680-AF17B174394F}">
      <dgm:prSet/>
      <dgm:spPr/>
      <dgm:t>
        <a:bodyPr/>
        <a:lstStyle/>
        <a:p>
          <a:endParaRPr lang="ru-RU"/>
        </a:p>
      </dgm:t>
    </dgm:pt>
    <dgm:pt modelId="{B0F1B60A-A615-481A-826D-5756B500EFF8}" type="sibTrans" cxnId="{5B976675-DC4C-4189-A680-AF17B174394F}">
      <dgm:prSet/>
      <dgm:spPr/>
      <dgm:t>
        <a:bodyPr/>
        <a:lstStyle/>
        <a:p>
          <a:endParaRPr lang="ru-RU"/>
        </a:p>
      </dgm:t>
    </dgm:pt>
    <dgm:pt modelId="{D00C0FA4-1BBC-404B-9854-BE0897F8F879}">
      <dgm:prSet phldrT="[Текст]"/>
      <dgm:spPr/>
      <dgm:t>
        <a:bodyPr/>
        <a:lstStyle/>
        <a:p>
          <a:r>
            <a:rPr lang="ru-RU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Поступающие в бюджет денежные средства, за исключением средств, являющихся источником финансирования дефицита бюджета</a:t>
          </a:r>
          <a:endParaRPr lang="ru-RU" b="1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CFD6768E-45F5-4024-BFB0-EA06A0472DEF}" type="parTrans" cxnId="{0ACD6ADF-3266-436A-88CF-C07AF6284E14}">
      <dgm:prSet/>
      <dgm:spPr/>
      <dgm:t>
        <a:bodyPr/>
        <a:lstStyle/>
        <a:p>
          <a:endParaRPr lang="ru-RU"/>
        </a:p>
      </dgm:t>
    </dgm:pt>
    <dgm:pt modelId="{9D1B9E89-25C4-4BD6-8BB2-171E90A1EE60}" type="sibTrans" cxnId="{0ACD6ADF-3266-436A-88CF-C07AF6284E14}">
      <dgm:prSet/>
      <dgm:spPr/>
      <dgm:t>
        <a:bodyPr/>
        <a:lstStyle/>
        <a:p>
          <a:endParaRPr lang="ru-RU"/>
        </a:p>
      </dgm:t>
    </dgm:pt>
    <dgm:pt modelId="{E3145804-1331-4C05-81E9-DBEFBB658838}" type="pres">
      <dgm:prSet presAssocID="{C78DF82A-6855-4859-ADBD-643D7E4B688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64598939-1708-4185-8D21-ECC1FC8BB60A}" type="pres">
      <dgm:prSet presAssocID="{C78DF82A-6855-4859-ADBD-643D7E4B688A}" presName="Name1" presStyleCnt="0"/>
      <dgm:spPr/>
    </dgm:pt>
    <dgm:pt modelId="{68C5887A-7736-4A16-93C3-8A1A1BD53B05}" type="pres">
      <dgm:prSet presAssocID="{C78DF82A-6855-4859-ADBD-643D7E4B688A}" presName="cycle" presStyleCnt="0"/>
      <dgm:spPr/>
    </dgm:pt>
    <dgm:pt modelId="{8AD878E1-6B33-4819-93D4-AF5FD751E329}" type="pres">
      <dgm:prSet presAssocID="{C78DF82A-6855-4859-ADBD-643D7E4B688A}" presName="srcNode" presStyleLbl="node1" presStyleIdx="0" presStyleCnt="2"/>
      <dgm:spPr/>
    </dgm:pt>
    <dgm:pt modelId="{7929CDF8-0F3B-43FC-82D7-BB6D43C43877}" type="pres">
      <dgm:prSet presAssocID="{C78DF82A-6855-4859-ADBD-643D7E4B688A}" presName="conn" presStyleLbl="parChTrans1D2" presStyleIdx="0" presStyleCnt="1"/>
      <dgm:spPr/>
      <dgm:t>
        <a:bodyPr/>
        <a:lstStyle/>
        <a:p>
          <a:endParaRPr lang="ru-RU"/>
        </a:p>
      </dgm:t>
    </dgm:pt>
    <dgm:pt modelId="{0EA1C592-91EE-4F89-9768-AFA069AEA2C1}" type="pres">
      <dgm:prSet presAssocID="{C78DF82A-6855-4859-ADBD-643D7E4B688A}" presName="extraNode" presStyleLbl="node1" presStyleIdx="0" presStyleCnt="2"/>
      <dgm:spPr/>
    </dgm:pt>
    <dgm:pt modelId="{2C8F836B-CBB1-41DA-AC67-8F25B8929E2B}" type="pres">
      <dgm:prSet presAssocID="{C78DF82A-6855-4859-ADBD-643D7E4B688A}" presName="dstNode" presStyleLbl="node1" presStyleIdx="0" presStyleCnt="2"/>
      <dgm:spPr/>
    </dgm:pt>
    <dgm:pt modelId="{4F300207-2AB8-4B96-A85F-AC3013F0CE10}" type="pres">
      <dgm:prSet presAssocID="{D00C0FA4-1BBC-404B-9854-BE0897F8F879}" presName="text_1" presStyleLbl="node1" presStyleIdx="0" presStyleCnt="2" custScaleX="91565" custLinFactNeighborX="-3192" custLinFactNeighborY="-124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B7A9BA-06E0-4B9D-8A74-307F867A8621}" type="pres">
      <dgm:prSet presAssocID="{D00C0FA4-1BBC-404B-9854-BE0897F8F879}" presName="accent_1" presStyleCnt="0"/>
      <dgm:spPr/>
    </dgm:pt>
    <dgm:pt modelId="{6C79C8BF-54A4-49AC-B695-A558AB990D50}" type="pres">
      <dgm:prSet presAssocID="{D00C0FA4-1BBC-404B-9854-BE0897F8F879}" presName="accentRepeatNode" presStyleLbl="solidFgAcc1" presStyleIdx="0" presStyleCnt="2" custScaleX="156462" custLinFactNeighborX="-21746" custLinFactNeighborY="-12411"/>
      <dgm:spPr/>
    </dgm:pt>
    <dgm:pt modelId="{4481A3DE-79B3-4FE1-81E8-13E4F4CF0B34}" type="pres">
      <dgm:prSet presAssocID="{D91EA1C8-D3C6-4F3B-A3D3-4F9FBA24A6B1}" presName="text_2" presStyleLbl="node1" presStyleIdx="1" presStyleCnt="2" custScaleX="871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6533E5-FC36-425B-8DE4-CC6FBCF4B6AD}" type="pres">
      <dgm:prSet presAssocID="{D91EA1C8-D3C6-4F3B-A3D3-4F9FBA24A6B1}" presName="accent_2" presStyleCnt="0"/>
      <dgm:spPr/>
    </dgm:pt>
    <dgm:pt modelId="{5A523A8B-2265-40DB-A4CA-C2E29C8C5B24}" type="pres">
      <dgm:prSet presAssocID="{D91EA1C8-D3C6-4F3B-A3D3-4F9FBA24A6B1}" presName="accentRepeatNode" presStyleLbl="solidFgAcc1" presStyleIdx="1" presStyleCnt="2" custScaleX="158514" custScaleY="103093" custLinFactNeighborX="35609" custLinFactNeighborY="526"/>
      <dgm:spPr/>
    </dgm:pt>
  </dgm:ptLst>
  <dgm:cxnLst>
    <dgm:cxn modelId="{0ACD6ADF-3266-436A-88CF-C07AF6284E14}" srcId="{C78DF82A-6855-4859-ADBD-643D7E4B688A}" destId="{D00C0FA4-1BBC-404B-9854-BE0897F8F879}" srcOrd="0" destOrd="0" parTransId="{CFD6768E-45F5-4024-BFB0-EA06A0472DEF}" sibTransId="{9D1B9E89-25C4-4BD6-8BB2-171E90A1EE60}"/>
    <dgm:cxn modelId="{6AD78341-C274-49E0-9F56-30A943E83788}" type="presOf" srcId="{9D1B9E89-25C4-4BD6-8BB2-171E90A1EE60}" destId="{7929CDF8-0F3B-43FC-82D7-BB6D43C43877}" srcOrd="0" destOrd="0" presId="urn:microsoft.com/office/officeart/2008/layout/VerticalCurvedList"/>
    <dgm:cxn modelId="{5B976675-DC4C-4189-A680-AF17B174394F}" srcId="{C78DF82A-6855-4859-ADBD-643D7E4B688A}" destId="{D91EA1C8-D3C6-4F3B-A3D3-4F9FBA24A6B1}" srcOrd="1" destOrd="0" parTransId="{7FF578DE-F0DD-4CCF-9AF6-1B7CA50AC1F6}" sibTransId="{B0F1B60A-A615-481A-826D-5756B500EFF8}"/>
    <dgm:cxn modelId="{AD9BFB33-D185-471D-9DFB-1E22140A2782}" type="presOf" srcId="{D00C0FA4-1BBC-404B-9854-BE0897F8F879}" destId="{4F300207-2AB8-4B96-A85F-AC3013F0CE10}" srcOrd="0" destOrd="0" presId="urn:microsoft.com/office/officeart/2008/layout/VerticalCurvedList"/>
    <dgm:cxn modelId="{8F985271-BC07-44DA-822A-76CDBC6877AF}" type="presOf" srcId="{D91EA1C8-D3C6-4F3B-A3D3-4F9FBA24A6B1}" destId="{4481A3DE-79B3-4FE1-81E8-13E4F4CF0B34}" srcOrd="0" destOrd="0" presId="urn:microsoft.com/office/officeart/2008/layout/VerticalCurvedList"/>
    <dgm:cxn modelId="{09F89C50-FC48-44B3-BA48-A008FA1C25AD}" type="presOf" srcId="{C78DF82A-6855-4859-ADBD-643D7E4B688A}" destId="{E3145804-1331-4C05-81E9-DBEFBB658838}" srcOrd="0" destOrd="0" presId="urn:microsoft.com/office/officeart/2008/layout/VerticalCurvedList"/>
    <dgm:cxn modelId="{781D8F96-8D52-4626-AC58-DDB055167DC1}" type="presParOf" srcId="{E3145804-1331-4C05-81E9-DBEFBB658838}" destId="{64598939-1708-4185-8D21-ECC1FC8BB60A}" srcOrd="0" destOrd="0" presId="urn:microsoft.com/office/officeart/2008/layout/VerticalCurvedList"/>
    <dgm:cxn modelId="{3AD52261-5E72-4BA9-B284-D2B444DD2DA5}" type="presParOf" srcId="{64598939-1708-4185-8D21-ECC1FC8BB60A}" destId="{68C5887A-7736-4A16-93C3-8A1A1BD53B05}" srcOrd="0" destOrd="0" presId="urn:microsoft.com/office/officeart/2008/layout/VerticalCurvedList"/>
    <dgm:cxn modelId="{8A8D9FD0-5237-4B0C-A54E-768627E8FE7A}" type="presParOf" srcId="{68C5887A-7736-4A16-93C3-8A1A1BD53B05}" destId="{8AD878E1-6B33-4819-93D4-AF5FD751E329}" srcOrd="0" destOrd="0" presId="urn:microsoft.com/office/officeart/2008/layout/VerticalCurvedList"/>
    <dgm:cxn modelId="{63EC78DF-C2C5-422C-92F1-029A17041A0B}" type="presParOf" srcId="{68C5887A-7736-4A16-93C3-8A1A1BD53B05}" destId="{7929CDF8-0F3B-43FC-82D7-BB6D43C43877}" srcOrd="1" destOrd="0" presId="urn:microsoft.com/office/officeart/2008/layout/VerticalCurvedList"/>
    <dgm:cxn modelId="{DEF0111F-5F66-473E-8EF3-FF1A36281B6E}" type="presParOf" srcId="{68C5887A-7736-4A16-93C3-8A1A1BD53B05}" destId="{0EA1C592-91EE-4F89-9768-AFA069AEA2C1}" srcOrd="2" destOrd="0" presId="urn:microsoft.com/office/officeart/2008/layout/VerticalCurvedList"/>
    <dgm:cxn modelId="{C8FE7F33-D35F-48DE-AD39-C39DC199E3FE}" type="presParOf" srcId="{68C5887A-7736-4A16-93C3-8A1A1BD53B05}" destId="{2C8F836B-CBB1-41DA-AC67-8F25B8929E2B}" srcOrd="3" destOrd="0" presId="urn:microsoft.com/office/officeart/2008/layout/VerticalCurvedList"/>
    <dgm:cxn modelId="{CEC5D531-95BD-4D42-8418-72F53D7194F1}" type="presParOf" srcId="{64598939-1708-4185-8D21-ECC1FC8BB60A}" destId="{4F300207-2AB8-4B96-A85F-AC3013F0CE10}" srcOrd="1" destOrd="0" presId="urn:microsoft.com/office/officeart/2008/layout/VerticalCurvedList"/>
    <dgm:cxn modelId="{4570D4AA-71FF-4CA1-A760-909CD7B11A2C}" type="presParOf" srcId="{64598939-1708-4185-8D21-ECC1FC8BB60A}" destId="{D1B7A9BA-06E0-4B9D-8A74-307F867A8621}" srcOrd="2" destOrd="0" presId="urn:microsoft.com/office/officeart/2008/layout/VerticalCurvedList"/>
    <dgm:cxn modelId="{F1E2BFCD-0BAD-4FCC-B70A-FFE7A430728E}" type="presParOf" srcId="{D1B7A9BA-06E0-4B9D-8A74-307F867A8621}" destId="{6C79C8BF-54A4-49AC-B695-A558AB990D50}" srcOrd="0" destOrd="0" presId="urn:microsoft.com/office/officeart/2008/layout/VerticalCurvedList"/>
    <dgm:cxn modelId="{13E24176-82E1-4CE1-8D9D-F922D822C586}" type="presParOf" srcId="{64598939-1708-4185-8D21-ECC1FC8BB60A}" destId="{4481A3DE-79B3-4FE1-81E8-13E4F4CF0B34}" srcOrd="3" destOrd="0" presId="urn:microsoft.com/office/officeart/2008/layout/VerticalCurvedList"/>
    <dgm:cxn modelId="{04DCAB04-A1D8-4FD3-ADE3-C89B140C2C98}" type="presParOf" srcId="{64598939-1708-4185-8D21-ECC1FC8BB60A}" destId="{1D6533E5-FC36-425B-8DE4-CC6FBCF4B6AD}" srcOrd="4" destOrd="0" presId="urn:microsoft.com/office/officeart/2008/layout/VerticalCurvedList"/>
    <dgm:cxn modelId="{5B6C2C2F-6D70-4B91-B099-81E4B65C32F0}" type="presParOf" srcId="{1D6533E5-FC36-425B-8DE4-CC6FBCF4B6AD}" destId="{5A523A8B-2265-40DB-A4CA-C2E29C8C5B2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D5CD704-5AD8-46FE-BF66-16C1A734BE8D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FF37124-F276-45B0-BB5F-A2FC7CC21B86}">
      <dgm:prSet phldrT="[Текст]" custT="1"/>
      <dgm:spPr>
        <a:solidFill>
          <a:srgbClr val="9966FF"/>
        </a:solidFill>
        <a:ln>
          <a:solidFill>
            <a:srgbClr val="9966FF"/>
          </a:solidFill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1400" b="1" dirty="0" smtClean="0"/>
            <a:t>Планирование</a:t>
          </a:r>
          <a:endParaRPr lang="ru-RU" sz="1400" b="1" dirty="0"/>
        </a:p>
      </dgm:t>
    </dgm:pt>
    <dgm:pt modelId="{DE442ABD-C949-47BE-B9CD-B6508A7AE0CA}" type="parTrans" cxnId="{7051502A-DCFE-4AD6-AC74-E5C9857EE4EA}">
      <dgm:prSet/>
      <dgm:spPr/>
      <dgm:t>
        <a:bodyPr/>
        <a:lstStyle/>
        <a:p>
          <a:endParaRPr lang="ru-RU"/>
        </a:p>
      </dgm:t>
    </dgm:pt>
    <dgm:pt modelId="{03DE68A1-67FA-4AE7-B7D6-07D1A8C89E47}" type="sibTrans" cxnId="{7051502A-DCFE-4AD6-AC74-E5C9857EE4EA}">
      <dgm:prSet/>
      <dgm:spPr>
        <a:solidFill>
          <a:srgbClr val="9966FF"/>
        </a:solidFill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ru-RU"/>
        </a:p>
      </dgm:t>
    </dgm:pt>
    <dgm:pt modelId="{3EE504B5-D05E-46C4-A32C-B5F6567ED806}">
      <dgm:prSet phldrT="[Текст]" custT="1"/>
      <dgm:spPr>
        <a:ln>
          <a:noFill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1200" b="1" dirty="0" smtClean="0"/>
            <a:t>Составление проекта бюджета</a:t>
          </a:r>
          <a:endParaRPr lang="ru-RU" sz="1200" b="1" dirty="0"/>
        </a:p>
      </dgm:t>
    </dgm:pt>
    <dgm:pt modelId="{94CD0C21-2D7A-449F-B637-AA3F7ABEFA9B}" type="parTrans" cxnId="{760BF81D-E43C-4AF7-82CE-52C49DD02CF7}">
      <dgm:prSet/>
      <dgm:spPr/>
      <dgm:t>
        <a:bodyPr/>
        <a:lstStyle/>
        <a:p>
          <a:endParaRPr lang="ru-RU"/>
        </a:p>
      </dgm:t>
    </dgm:pt>
    <dgm:pt modelId="{9A13FBDC-F4A4-45FD-9BB4-8F03A0AAC403}" type="sibTrans" cxnId="{760BF81D-E43C-4AF7-82CE-52C49DD02CF7}">
      <dgm:prSet/>
      <dgm:spPr/>
      <dgm:t>
        <a:bodyPr/>
        <a:lstStyle/>
        <a:p>
          <a:endParaRPr lang="ru-RU"/>
        </a:p>
      </dgm:t>
    </dgm:pt>
    <dgm:pt modelId="{937A1123-F014-45D6-8A17-15EAF75499F2}">
      <dgm:prSet phldrT="[Текст]" custT="1"/>
      <dgm:spPr>
        <a:solidFill>
          <a:srgbClr val="0070C0"/>
        </a:solidFill>
        <a:ln>
          <a:solidFill>
            <a:srgbClr val="0070C0"/>
          </a:solidFill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1400" b="1" dirty="0" smtClean="0"/>
            <a:t>Утверждение</a:t>
          </a:r>
          <a:endParaRPr lang="ru-RU" sz="1400" b="1" dirty="0"/>
        </a:p>
      </dgm:t>
    </dgm:pt>
    <dgm:pt modelId="{A2A15BCC-A6EA-4FED-A32F-CE17F612F4C1}" type="parTrans" cxnId="{F66F0BAE-8EF1-4EB9-A045-AAFE2FF7FF9F}">
      <dgm:prSet/>
      <dgm:spPr/>
      <dgm:t>
        <a:bodyPr/>
        <a:lstStyle/>
        <a:p>
          <a:endParaRPr lang="ru-RU"/>
        </a:p>
      </dgm:t>
    </dgm:pt>
    <dgm:pt modelId="{D4DEDFAB-DF9A-4878-98A2-E7A00544D0B4}" type="sibTrans" cxnId="{F66F0BAE-8EF1-4EB9-A045-AAFE2FF7FF9F}">
      <dgm:prSet/>
      <dgm:spPr>
        <a:solidFill>
          <a:srgbClr val="0070C0"/>
        </a:solidFill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ru-RU"/>
        </a:p>
      </dgm:t>
    </dgm:pt>
    <dgm:pt modelId="{0DDA3039-6AC7-4756-B919-CAC96E1D4A14}">
      <dgm:prSet phldrT="[Текст]" custT="1"/>
      <dgm:spPr>
        <a:ln>
          <a:noFill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1200" b="1" dirty="0" smtClean="0"/>
            <a:t>Внесение проекта бюджета на рассмотрение в сельский совет</a:t>
          </a:r>
          <a:endParaRPr lang="ru-RU" sz="1200" b="1" dirty="0"/>
        </a:p>
      </dgm:t>
    </dgm:pt>
    <dgm:pt modelId="{A06ACADB-B109-48EE-AFB9-C4DC13FA88D4}" type="parTrans" cxnId="{7007221F-CE26-486D-8AAD-19EA95CB648B}">
      <dgm:prSet/>
      <dgm:spPr/>
      <dgm:t>
        <a:bodyPr/>
        <a:lstStyle/>
        <a:p>
          <a:endParaRPr lang="ru-RU"/>
        </a:p>
      </dgm:t>
    </dgm:pt>
    <dgm:pt modelId="{7DF6CE0E-5CA9-47D5-9CAC-16112B46B94B}" type="sibTrans" cxnId="{7007221F-CE26-486D-8AAD-19EA95CB648B}">
      <dgm:prSet/>
      <dgm:spPr/>
      <dgm:t>
        <a:bodyPr/>
        <a:lstStyle/>
        <a:p>
          <a:endParaRPr lang="ru-RU"/>
        </a:p>
      </dgm:t>
    </dgm:pt>
    <dgm:pt modelId="{336001A6-44E9-4185-8A31-DEEF6CBAA0AE}">
      <dgm:prSet phldrT="[Текст]" custT="1"/>
      <dgm:spPr>
        <a:solidFill>
          <a:srgbClr val="00CC66"/>
        </a:solidFill>
        <a:ln>
          <a:solidFill>
            <a:srgbClr val="00CC66"/>
          </a:solidFill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1400" b="1" dirty="0" smtClean="0"/>
            <a:t>Исполнение</a:t>
          </a:r>
          <a:endParaRPr lang="ru-RU" sz="1400" b="1" dirty="0"/>
        </a:p>
      </dgm:t>
    </dgm:pt>
    <dgm:pt modelId="{C47B5228-ABB6-479A-9FD6-5F01415D5B39}" type="parTrans" cxnId="{67DF47C2-7EFB-4C25-A2D8-EF9E60DCC9FC}">
      <dgm:prSet/>
      <dgm:spPr/>
      <dgm:t>
        <a:bodyPr/>
        <a:lstStyle/>
        <a:p>
          <a:endParaRPr lang="ru-RU"/>
        </a:p>
      </dgm:t>
    </dgm:pt>
    <dgm:pt modelId="{ED74EADC-AFFD-4C07-95C8-8320863EE1D1}" type="sibTrans" cxnId="{67DF47C2-7EFB-4C25-A2D8-EF9E60DCC9FC}">
      <dgm:prSet/>
      <dgm:spPr>
        <a:solidFill>
          <a:srgbClr val="00CC66"/>
        </a:solidFill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ru-RU"/>
        </a:p>
      </dgm:t>
    </dgm:pt>
    <dgm:pt modelId="{79C356D8-5B23-445A-BE75-DBF67D7B6810}">
      <dgm:prSet phldrT="[Текст]" custT="1"/>
      <dgm:spPr>
        <a:ln>
          <a:noFill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1200" b="1" dirty="0" smtClean="0"/>
            <a:t>Заключение контрактов</a:t>
          </a:r>
          <a:endParaRPr lang="ru-RU" sz="1200" b="1" dirty="0"/>
        </a:p>
      </dgm:t>
    </dgm:pt>
    <dgm:pt modelId="{A5F2CD71-0EA6-4D74-B17B-6FFB6E806319}" type="parTrans" cxnId="{9EB7E357-19DD-4A7D-85A4-031D3B78CA7A}">
      <dgm:prSet/>
      <dgm:spPr/>
      <dgm:t>
        <a:bodyPr/>
        <a:lstStyle/>
        <a:p>
          <a:endParaRPr lang="ru-RU"/>
        </a:p>
      </dgm:t>
    </dgm:pt>
    <dgm:pt modelId="{09537CC5-3193-4F3F-B7C0-4F480059FCF1}" type="sibTrans" cxnId="{9EB7E357-19DD-4A7D-85A4-031D3B78CA7A}">
      <dgm:prSet/>
      <dgm:spPr/>
      <dgm:t>
        <a:bodyPr/>
        <a:lstStyle/>
        <a:p>
          <a:endParaRPr lang="ru-RU"/>
        </a:p>
      </dgm:t>
    </dgm:pt>
    <dgm:pt modelId="{7B63AABA-0CAA-4683-87BC-791785D438E4}">
      <dgm:prSet phldrT="[Текст]" custT="1"/>
      <dgm:spPr>
        <a:ln>
          <a:noFill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1200" b="1" dirty="0" smtClean="0"/>
            <a:t>Рассмотрение бюджета бюджетной комиссией</a:t>
          </a:r>
          <a:endParaRPr lang="ru-RU" sz="1200" b="1" dirty="0"/>
        </a:p>
      </dgm:t>
    </dgm:pt>
    <dgm:pt modelId="{52861DE1-F0E7-4D3E-914C-80E4C5BE099B}" type="parTrans" cxnId="{D09FBEA8-CE98-4373-9078-111B99B10FF6}">
      <dgm:prSet/>
      <dgm:spPr/>
      <dgm:t>
        <a:bodyPr/>
        <a:lstStyle/>
        <a:p>
          <a:endParaRPr lang="ru-RU"/>
        </a:p>
      </dgm:t>
    </dgm:pt>
    <dgm:pt modelId="{EB00E094-2647-48A3-9CEB-393DAA1EFE32}" type="sibTrans" cxnId="{D09FBEA8-CE98-4373-9078-111B99B10FF6}">
      <dgm:prSet/>
      <dgm:spPr/>
      <dgm:t>
        <a:bodyPr/>
        <a:lstStyle/>
        <a:p>
          <a:endParaRPr lang="ru-RU"/>
        </a:p>
      </dgm:t>
    </dgm:pt>
    <dgm:pt modelId="{0B72FD95-E1C6-4803-B4B1-E6557E4C3D19}">
      <dgm:prSet phldrT="[Текст]" custT="1"/>
      <dgm:spPr>
        <a:ln>
          <a:noFill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1200" b="1" dirty="0" smtClean="0"/>
            <a:t>Утверждение бюджета сельским советом</a:t>
          </a:r>
          <a:endParaRPr lang="ru-RU" sz="1200" b="1" dirty="0"/>
        </a:p>
      </dgm:t>
    </dgm:pt>
    <dgm:pt modelId="{F2B15672-F68B-456E-9881-8D0E5D74B890}" type="parTrans" cxnId="{80C0A7CC-8F33-4765-941A-DD6C9311AC89}">
      <dgm:prSet/>
      <dgm:spPr/>
      <dgm:t>
        <a:bodyPr/>
        <a:lstStyle/>
        <a:p>
          <a:endParaRPr lang="ru-RU"/>
        </a:p>
      </dgm:t>
    </dgm:pt>
    <dgm:pt modelId="{5CC07657-0C6C-4FEF-9C01-ED59F2F59F11}" type="sibTrans" cxnId="{80C0A7CC-8F33-4765-941A-DD6C9311AC89}">
      <dgm:prSet/>
      <dgm:spPr/>
      <dgm:t>
        <a:bodyPr/>
        <a:lstStyle/>
        <a:p>
          <a:endParaRPr lang="ru-RU"/>
        </a:p>
      </dgm:t>
    </dgm:pt>
    <dgm:pt modelId="{629A750C-74E3-4139-8549-D6248DA586D8}">
      <dgm:prSet phldrT="[Текст]" custT="1"/>
      <dgm:spPr>
        <a:ln>
          <a:noFill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1200" b="1" dirty="0" smtClean="0"/>
            <a:t>Оплата труда</a:t>
          </a:r>
          <a:endParaRPr lang="ru-RU" sz="1200" b="1" dirty="0"/>
        </a:p>
      </dgm:t>
    </dgm:pt>
    <dgm:pt modelId="{89426C4A-1AE9-4E22-9237-9252EC141D99}" type="parTrans" cxnId="{2113D341-727A-4B19-BE98-ABF981E34A56}">
      <dgm:prSet/>
      <dgm:spPr/>
      <dgm:t>
        <a:bodyPr/>
        <a:lstStyle/>
        <a:p>
          <a:endParaRPr lang="ru-RU"/>
        </a:p>
      </dgm:t>
    </dgm:pt>
    <dgm:pt modelId="{E895008D-DF12-4EAA-BD7B-E3A359DAFC77}" type="sibTrans" cxnId="{2113D341-727A-4B19-BE98-ABF981E34A56}">
      <dgm:prSet/>
      <dgm:spPr/>
      <dgm:t>
        <a:bodyPr/>
        <a:lstStyle/>
        <a:p>
          <a:endParaRPr lang="ru-RU"/>
        </a:p>
      </dgm:t>
    </dgm:pt>
    <dgm:pt modelId="{36BB4D58-A6F1-4957-9E3F-79DEC95E9826}">
      <dgm:prSet phldrT="[Текст]" custT="1"/>
      <dgm:spPr>
        <a:ln>
          <a:noFill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1200" b="1" dirty="0" smtClean="0"/>
            <a:t>Оплата иных расходов</a:t>
          </a:r>
          <a:endParaRPr lang="ru-RU" sz="1200" b="1" dirty="0"/>
        </a:p>
      </dgm:t>
    </dgm:pt>
    <dgm:pt modelId="{AB28A490-B126-4913-9355-766D8147A88E}" type="parTrans" cxnId="{3A5C5E63-460F-412C-831E-440EE5B68484}">
      <dgm:prSet/>
      <dgm:spPr/>
      <dgm:t>
        <a:bodyPr/>
        <a:lstStyle/>
        <a:p>
          <a:endParaRPr lang="ru-RU"/>
        </a:p>
      </dgm:t>
    </dgm:pt>
    <dgm:pt modelId="{34267D07-7FE4-4BC2-9BF3-0C92CBFE4F3D}" type="sibTrans" cxnId="{3A5C5E63-460F-412C-831E-440EE5B68484}">
      <dgm:prSet/>
      <dgm:spPr/>
      <dgm:t>
        <a:bodyPr/>
        <a:lstStyle/>
        <a:p>
          <a:endParaRPr lang="ru-RU"/>
        </a:p>
      </dgm:t>
    </dgm:pt>
    <dgm:pt modelId="{D599ACAB-1648-4CA5-A845-8695A52876FE}">
      <dgm:prSet phldrT="[Текст]" custT="1"/>
      <dgm:spPr>
        <a:solidFill>
          <a:srgbClr val="FF9966"/>
        </a:solidFill>
        <a:ln>
          <a:solidFill>
            <a:srgbClr val="FF9966"/>
          </a:solidFill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1400" b="1" dirty="0" smtClean="0"/>
            <a:t>Отчетность </a:t>
          </a:r>
          <a:endParaRPr lang="ru-RU" sz="1400" b="1" dirty="0"/>
        </a:p>
      </dgm:t>
    </dgm:pt>
    <dgm:pt modelId="{54C03807-A362-4A58-AE0B-0AFA3C9565A1}" type="parTrans" cxnId="{D6B2D11B-4DAC-463E-A30A-06A14C6A4007}">
      <dgm:prSet/>
      <dgm:spPr/>
      <dgm:t>
        <a:bodyPr/>
        <a:lstStyle/>
        <a:p>
          <a:endParaRPr lang="ru-RU"/>
        </a:p>
      </dgm:t>
    </dgm:pt>
    <dgm:pt modelId="{0C44178F-3C8D-4378-AFA5-6829233BEFEF}" type="sibTrans" cxnId="{D6B2D11B-4DAC-463E-A30A-06A14C6A4007}">
      <dgm:prSet/>
      <dgm:spPr/>
      <dgm:t>
        <a:bodyPr/>
        <a:lstStyle/>
        <a:p>
          <a:endParaRPr lang="ru-RU"/>
        </a:p>
      </dgm:t>
    </dgm:pt>
    <dgm:pt modelId="{16FE27E5-CF7F-4155-95BF-89E7366FA7B0}">
      <dgm:prSet/>
      <dgm:spPr>
        <a:ln>
          <a:noFill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b="1" dirty="0" smtClean="0"/>
            <a:t>Составление отчета об исполнение бюджета</a:t>
          </a:r>
          <a:endParaRPr lang="ru-RU" b="1" dirty="0"/>
        </a:p>
      </dgm:t>
    </dgm:pt>
    <dgm:pt modelId="{D75CA042-94E8-4B36-8D6A-07E547B13997}" type="parTrans" cxnId="{2DFDCB31-0A43-407F-A8AE-9950B6E90F79}">
      <dgm:prSet/>
      <dgm:spPr/>
      <dgm:t>
        <a:bodyPr/>
        <a:lstStyle/>
        <a:p>
          <a:endParaRPr lang="ru-RU"/>
        </a:p>
      </dgm:t>
    </dgm:pt>
    <dgm:pt modelId="{3162CCAE-9A8F-4CAA-A6A5-B13110656425}" type="sibTrans" cxnId="{2DFDCB31-0A43-407F-A8AE-9950B6E90F79}">
      <dgm:prSet/>
      <dgm:spPr/>
      <dgm:t>
        <a:bodyPr/>
        <a:lstStyle/>
        <a:p>
          <a:endParaRPr lang="ru-RU"/>
        </a:p>
      </dgm:t>
    </dgm:pt>
    <dgm:pt modelId="{D3EFBB9F-EE54-40F9-8123-300BF764638B}">
      <dgm:prSet/>
      <dgm:spPr>
        <a:ln>
          <a:noFill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b="1" dirty="0" smtClean="0"/>
            <a:t>Рассмотрение и принятие отчета об исполнении Советом депутатов</a:t>
          </a:r>
          <a:endParaRPr lang="ru-RU" b="1" dirty="0"/>
        </a:p>
      </dgm:t>
    </dgm:pt>
    <dgm:pt modelId="{47E78A9B-F261-4316-8056-DC100DF9388D}" type="parTrans" cxnId="{8EFFA200-556E-4761-9123-CB03B36902BE}">
      <dgm:prSet/>
      <dgm:spPr/>
      <dgm:t>
        <a:bodyPr/>
        <a:lstStyle/>
        <a:p>
          <a:endParaRPr lang="ru-RU"/>
        </a:p>
      </dgm:t>
    </dgm:pt>
    <dgm:pt modelId="{8FA53974-2131-470B-B4B2-E4DBE3C1EDC9}" type="sibTrans" cxnId="{8EFFA200-556E-4761-9123-CB03B36902BE}">
      <dgm:prSet/>
      <dgm:spPr/>
      <dgm:t>
        <a:bodyPr/>
        <a:lstStyle/>
        <a:p>
          <a:endParaRPr lang="ru-RU"/>
        </a:p>
      </dgm:t>
    </dgm:pt>
    <dgm:pt modelId="{B8CDEBE8-717C-419A-8722-A777C0F04076}">
      <dgm:prSet/>
      <dgm:spPr>
        <a:ln>
          <a:noFill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b="1" dirty="0" smtClean="0"/>
            <a:t>Утверждение  отчета Решением Совета депутатов</a:t>
          </a:r>
          <a:endParaRPr lang="ru-RU" b="1" dirty="0"/>
        </a:p>
      </dgm:t>
    </dgm:pt>
    <dgm:pt modelId="{41B15823-BBFB-4C01-8627-AB3CD8A2BC8F}" type="parTrans" cxnId="{225CBCA5-FFC7-4D95-ACF8-5A92443D92FE}">
      <dgm:prSet/>
      <dgm:spPr/>
      <dgm:t>
        <a:bodyPr/>
        <a:lstStyle/>
        <a:p>
          <a:endParaRPr lang="ru-RU"/>
        </a:p>
      </dgm:t>
    </dgm:pt>
    <dgm:pt modelId="{C4B2D9C5-E959-4841-A8BE-AB564C17E09A}" type="sibTrans" cxnId="{225CBCA5-FFC7-4D95-ACF8-5A92443D92FE}">
      <dgm:prSet/>
      <dgm:spPr/>
      <dgm:t>
        <a:bodyPr/>
        <a:lstStyle/>
        <a:p>
          <a:endParaRPr lang="ru-RU"/>
        </a:p>
      </dgm:t>
    </dgm:pt>
    <dgm:pt modelId="{63BF5B53-D8FC-4D5A-91EC-1D0265A740D9}" type="pres">
      <dgm:prSet presAssocID="{CD5CD704-5AD8-46FE-BF66-16C1A734BE8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B4D0A04-DD17-46FB-8F00-2F47317399E1}" type="pres">
      <dgm:prSet presAssocID="{6FF37124-F276-45B0-BB5F-A2FC7CC21B86}" presName="composite" presStyleCnt="0"/>
      <dgm:spPr/>
    </dgm:pt>
    <dgm:pt modelId="{5FCAF3DE-2A82-4AF6-A253-C93264A10A7B}" type="pres">
      <dgm:prSet presAssocID="{6FF37124-F276-45B0-BB5F-A2FC7CC21B86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1C92BB-E884-48D1-B475-6D2483431982}" type="pres">
      <dgm:prSet presAssocID="{6FF37124-F276-45B0-BB5F-A2FC7CC21B86}" presName="parSh" presStyleLbl="node1" presStyleIdx="0" presStyleCnt="4" custScaleX="106400"/>
      <dgm:spPr/>
      <dgm:t>
        <a:bodyPr/>
        <a:lstStyle/>
        <a:p>
          <a:endParaRPr lang="ru-RU"/>
        </a:p>
      </dgm:t>
    </dgm:pt>
    <dgm:pt modelId="{BA122895-12BB-4EB7-88A9-338779E80DE1}" type="pres">
      <dgm:prSet presAssocID="{6FF37124-F276-45B0-BB5F-A2FC7CC21B86}" presName="desTx" presStyleLbl="fgAcc1" presStyleIdx="0" presStyleCnt="4" custScaleY="100283" custLinFactNeighborX="-55" custLinFactNeighborY="24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BC4C07-4BC3-49AD-AD5C-DDE28E12CB95}" type="pres">
      <dgm:prSet presAssocID="{03DE68A1-67FA-4AE7-B7D6-07D1A8C89E47}" presName="sibTrans" presStyleLbl="sibTrans2D1" presStyleIdx="0" presStyleCnt="3"/>
      <dgm:spPr/>
      <dgm:t>
        <a:bodyPr/>
        <a:lstStyle/>
        <a:p>
          <a:endParaRPr lang="ru-RU"/>
        </a:p>
      </dgm:t>
    </dgm:pt>
    <dgm:pt modelId="{DF8D773A-B651-4044-B483-7519136CC632}" type="pres">
      <dgm:prSet presAssocID="{03DE68A1-67FA-4AE7-B7D6-07D1A8C89E47}" presName="connTx" presStyleLbl="sibTrans2D1" presStyleIdx="0" presStyleCnt="3"/>
      <dgm:spPr/>
      <dgm:t>
        <a:bodyPr/>
        <a:lstStyle/>
        <a:p>
          <a:endParaRPr lang="ru-RU"/>
        </a:p>
      </dgm:t>
    </dgm:pt>
    <dgm:pt modelId="{737A5F2C-B351-4126-B8C6-3954B3912BC7}" type="pres">
      <dgm:prSet presAssocID="{937A1123-F014-45D6-8A17-15EAF75499F2}" presName="composite" presStyleCnt="0"/>
      <dgm:spPr/>
    </dgm:pt>
    <dgm:pt modelId="{772A42E0-1462-4893-BEA3-943857A20960}" type="pres">
      <dgm:prSet presAssocID="{937A1123-F014-45D6-8A17-15EAF75499F2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99E9C1-E3C5-4306-83D8-F6BF4D86F9AF}" type="pres">
      <dgm:prSet presAssocID="{937A1123-F014-45D6-8A17-15EAF75499F2}" presName="parSh" presStyleLbl="node1" presStyleIdx="1" presStyleCnt="4"/>
      <dgm:spPr/>
      <dgm:t>
        <a:bodyPr/>
        <a:lstStyle/>
        <a:p>
          <a:endParaRPr lang="ru-RU"/>
        </a:p>
      </dgm:t>
    </dgm:pt>
    <dgm:pt modelId="{32FEE00C-E09B-410D-ADC1-71F8AC3E749A}" type="pres">
      <dgm:prSet presAssocID="{937A1123-F014-45D6-8A17-15EAF75499F2}" presName="desTx" presStyleLbl="fgAcc1" presStyleIdx="1" presStyleCnt="4" custScaleY="960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1F1BF3-D2E4-415C-8520-B183BAFDBC46}" type="pres">
      <dgm:prSet presAssocID="{D4DEDFAB-DF9A-4878-98A2-E7A00544D0B4}" presName="sibTrans" presStyleLbl="sibTrans2D1" presStyleIdx="1" presStyleCnt="3"/>
      <dgm:spPr/>
      <dgm:t>
        <a:bodyPr/>
        <a:lstStyle/>
        <a:p>
          <a:endParaRPr lang="ru-RU"/>
        </a:p>
      </dgm:t>
    </dgm:pt>
    <dgm:pt modelId="{788FC4F3-3BAF-47DD-9D4D-6DEF1D8EE258}" type="pres">
      <dgm:prSet presAssocID="{D4DEDFAB-DF9A-4878-98A2-E7A00544D0B4}" presName="connTx" presStyleLbl="sibTrans2D1" presStyleIdx="1" presStyleCnt="3"/>
      <dgm:spPr/>
      <dgm:t>
        <a:bodyPr/>
        <a:lstStyle/>
        <a:p>
          <a:endParaRPr lang="ru-RU"/>
        </a:p>
      </dgm:t>
    </dgm:pt>
    <dgm:pt modelId="{8BB416E9-F714-4D2C-AB51-3DD16BC77E03}" type="pres">
      <dgm:prSet presAssocID="{336001A6-44E9-4185-8A31-DEEF6CBAA0AE}" presName="composite" presStyleCnt="0"/>
      <dgm:spPr/>
    </dgm:pt>
    <dgm:pt modelId="{EF49D129-F63D-4064-B2E7-0801B5F1B69A}" type="pres">
      <dgm:prSet presAssocID="{336001A6-44E9-4185-8A31-DEEF6CBAA0AE}" presName="par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C1E12B-B5C2-4F79-99C9-87377FA61F23}" type="pres">
      <dgm:prSet presAssocID="{336001A6-44E9-4185-8A31-DEEF6CBAA0AE}" presName="parSh" presStyleLbl="node1" presStyleIdx="2" presStyleCnt="4"/>
      <dgm:spPr/>
      <dgm:t>
        <a:bodyPr/>
        <a:lstStyle/>
        <a:p>
          <a:endParaRPr lang="ru-RU"/>
        </a:p>
      </dgm:t>
    </dgm:pt>
    <dgm:pt modelId="{5339E107-F80F-4143-A87C-9A2F53E0F914}" type="pres">
      <dgm:prSet presAssocID="{336001A6-44E9-4185-8A31-DEEF6CBAA0AE}" presName="desTx" presStyleLbl="fgAcc1" presStyleIdx="2" presStyleCnt="4" custScaleY="958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B60BEC-B0C4-4356-9FAC-B9D3B5DDCE24}" type="pres">
      <dgm:prSet presAssocID="{ED74EADC-AFFD-4C07-95C8-8320863EE1D1}" presName="sibTrans" presStyleLbl="sibTrans2D1" presStyleIdx="2" presStyleCnt="3"/>
      <dgm:spPr/>
      <dgm:t>
        <a:bodyPr/>
        <a:lstStyle/>
        <a:p>
          <a:endParaRPr lang="ru-RU"/>
        </a:p>
      </dgm:t>
    </dgm:pt>
    <dgm:pt modelId="{EB858392-3133-4916-BB74-214CB04CA8A1}" type="pres">
      <dgm:prSet presAssocID="{ED74EADC-AFFD-4C07-95C8-8320863EE1D1}" presName="connTx" presStyleLbl="sibTrans2D1" presStyleIdx="2" presStyleCnt="3"/>
      <dgm:spPr/>
      <dgm:t>
        <a:bodyPr/>
        <a:lstStyle/>
        <a:p>
          <a:endParaRPr lang="ru-RU"/>
        </a:p>
      </dgm:t>
    </dgm:pt>
    <dgm:pt modelId="{83272C47-1D5A-440E-A7F2-D9381272950D}" type="pres">
      <dgm:prSet presAssocID="{D599ACAB-1648-4CA5-A845-8695A52876FE}" presName="composite" presStyleCnt="0"/>
      <dgm:spPr/>
    </dgm:pt>
    <dgm:pt modelId="{D240A1D3-D07A-48BA-8B7A-2CC61A12BE3E}" type="pres">
      <dgm:prSet presAssocID="{D599ACAB-1648-4CA5-A845-8695A52876FE}" presName="par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0D6DBF-FC30-49C5-A99D-7CE89D889A18}" type="pres">
      <dgm:prSet presAssocID="{D599ACAB-1648-4CA5-A845-8695A52876FE}" presName="parSh" presStyleLbl="node1" presStyleIdx="3" presStyleCnt="4"/>
      <dgm:spPr/>
      <dgm:t>
        <a:bodyPr/>
        <a:lstStyle/>
        <a:p>
          <a:endParaRPr lang="ru-RU"/>
        </a:p>
      </dgm:t>
    </dgm:pt>
    <dgm:pt modelId="{EA1F01BC-E27C-4A2E-A0F6-FACAF567A393}" type="pres">
      <dgm:prSet presAssocID="{D599ACAB-1648-4CA5-A845-8695A52876FE}" presName="desTx" presStyleLbl="fgAcc1" presStyleIdx="3" presStyleCnt="4" custScaleY="959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09FBEA8-CE98-4373-9078-111B99B10FF6}" srcId="{6FF37124-F276-45B0-BB5F-A2FC7CC21B86}" destId="{7B63AABA-0CAA-4683-87BC-791785D438E4}" srcOrd="1" destOrd="0" parTransId="{52861DE1-F0E7-4D3E-914C-80E4C5BE099B}" sibTransId="{EB00E094-2647-48A3-9CEB-393DAA1EFE32}"/>
    <dgm:cxn modelId="{C9A6E200-8FE2-4E3D-89E5-18744A22C3C7}" type="presOf" srcId="{36BB4D58-A6F1-4957-9E3F-79DEC95E9826}" destId="{5339E107-F80F-4143-A87C-9A2F53E0F914}" srcOrd="0" destOrd="2" presId="urn:microsoft.com/office/officeart/2005/8/layout/process3"/>
    <dgm:cxn modelId="{2DFDCB31-0A43-407F-A8AE-9950B6E90F79}" srcId="{D599ACAB-1648-4CA5-A845-8695A52876FE}" destId="{16FE27E5-CF7F-4155-95BF-89E7366FA7B0}" srcOrd="0" destOrd="0" parTransId="{D75CA042-94E8-4B36-8D6A-07E547B13997}" sibTransId="{3162CCAE-9A8F-4CAA-A6A5-B13110656425}"/>
    <dgm:cxn modelId="{8274FF28-FE7C-47CA-88CC-D7DA92392EC5}" type="presOf" srcId="{629A750C-74E3-4139-8549-D6248DA586D8}" destId="{5339E107-F80F-4143-A87C-9A2F53E0F914}" srcOrd="0" destOrd="1" presId="urn:microsoft.com/office/officeart/2005/8/layout/process3"/>
    <dgm:cxn modelId="{A79E92B9-7EBC-4D71-98E9-97E2A571C1D9}" type="presOf" srcId="{79C356D8-5B23-445A-BE75-DBF67D7B6810}" destId="{5339E107-F80F-4143-A87C-9A2F53E0F914}" srcOrd="0" destOrd="0" presId="urn:microsoft.com/office/officeart/2005/8/layout/process3"/>
    <dgm:cxn modelId="{751ECF44-8E22-4CC0-B63C-3A8152A738E9}" type="presOf" srcId="{D3EFBB9F-EE54-40F9-8123-300BF764638B}" destId="{EA1F01BC-E27C-4A2E-A0F6-FACAF567A393}" srcOrd="0" destOrd="1" presId="urn:microsoft.com/office/officeart/2005/8/layout/process3"/>
    <dgm:cxn modelId="{F38A8A5C-2F23-4D41-A9FE-B067B8A0F0EB}" type="presOf" srcId="{03DE68A1-67FA-4AE7-B7D6-07D1A8C89E47}" destId="{A3BC4C07-4BC3-49AD-AD5C-DDE28E12CB95}" srcOrd="0" destOrd="0" presId="urn:microsoft.com/office/officeart/2005/8/layout/process3"/>
    <dgm:cxn modelId="{F26C46FE-1FAE-4509-915A-FC30E2DFFB48}" type="presOf" srcId="{7B63AABA-0CAA-4683-87BC-791785D438E4}" destId="{BA122895-12BB-4EB7-88A9-338779E80DE1}" srcOrd="0" destOrd="1" presId="urn:microsoft.com/office/officeart/2005/8/layout/process3"/>
    <dgm:cxn modelId="{75FFC02E-D2B9-4753-B015-1402D066C392}" type="presOf" srcId="{937A1123-F014-45D6-8A17-15EAF75499F2}" destId="{9399E9C1-E3C5-4306-83D8-F6BF4D86F9AF}" srcOrd="1" destOrd="0" presId="urn:microsoft.com/office/officeart/2005/8/layout/process3"/>
    <dgm:cxn modelId="{D6B2D11B-4DAC-463E-A30A-06A14C6A4007}" srcId="{CD5CD704-5AD8-46FE-BF66-16C1A734BE8D}" destId="{D599ACAB-1648-4CA5-A845-8695A52876FE}" srcOrd="3" destOrd="0" parTransId="{54C03807-A362-4A58-AE0B-0AFA3C9565A1}" sibTransId="{0C44178F-3C8D-4378-AFA5-6829233BEFEF}"/>
    <dgm:cxn modelId="{241452F0-C849-47DC-9D4C-EFF662886C37}" type="presOf" srcId="{0B72FD95-E1C6-4803-B4B1-E6557E4C3D19}" destId="{32FEE00C-E09B-410D-ADC1-71F8AC3E749A}" srcOrd="0" destOrd="1" presId="urn:microsoft.com/office/officeart/2005/8/layout/process3"/>
    <dgm:cxn modelId="{67DF47C2-7EFB-4C25-A2D8-EF9E60DCC9FC}" srcId="{CD5CD704-5AD8-46FE-BF66-16C1A734BE8D}" destId="{336001A6-44E9-4185-8A31-DEEF6CBAA0AE}" srcOrd="2" destOrd="0" parTransId="{C47B5228-ABB6-479A-9FD6-5F01415D5B39}" sibTransId="{ED74EADC-AFFD-4C07-95C8-8320863EE1D1}"/>
    <dgm:cxn modelId="{329C6342-4DE8-4313-A79E-DD69185CD003}" type="presOf" srcId="{0DDA3039-6AC7-4756-B919-CAC96E1D4A14}" destId="{32FEE00C-E09B-410D-ADC1-71F8AC3E749A}" srcOrd="0" destOrd="0" presId="urn:microsoft.com/office/officeart/2005/8/layout/process3"/>
    <dgm:cxn modelId="{462EF5C9-F3C2-478C-9773-47872A584715}" type="presOf" srcId="{ED74EADC-AFFD-4C07-95C8-8320863EE1D1}" destId="{EB858392-3133-4916-BB74-214CB04CA8A1}" srcOrd="1" destOrd="0" presId="urn:microsoft.com/office/officeart/2005/8/layout/process3"/>
    <dgm:cxn modelId="{ABB746FA-2348-44CF-8FC6-13DB621718F6}" type="presOf" srcId="{ED74EADC-AFFD-4C07-95C8-8320863EE1D1}" destId="{A8B60BEC-B0C4-4356-9FAC-B9D3B5DDCE24}" srcOrd="0" destOrd="0" presId="urn:microsoft.com/office/officeart/2005/8/layout/process3"/>
    <dgm:cxn modelId="{760BF81D-E43C-4AF7-82CE-52C49DD02CF7}" srcId="{6FF37124-F276-45B0-BB5F-A2FC7CC21B86}" destId="{3EE504B5-D05E-46C4-A32C-B5F6567ED806}" srcOrd="0" destOrd="0" parTransId="{94CD0C21-2D7A-449F-B637-AA3F7ABEFA9B}" sibTransId="{9A13FBDC-F4A4-45FD-9BB4-8F03A0AAC403}"/>
    <dgm:cxn modelId="{2113D341-727A-4B19-BE98-ABF981E34A56}" srcId="{336001A6-44E9-4185-8A31-DEEF6CBAA0AE}" destId="{629A750C-74E3-4139-8549-D6248DA586D8}" srcOrd="1" destOrd="0" parTransId="{89426C4A-1AE9-4E22-9237-9252EC141D99}" sibTransId="{E895008D-DF12-4EAA-BD7B-E3A359DAFC77}"/>
    <dgm:cxn modelId="{9EB7E357-19DD-4A7D-85A4-031D3B78CA7A}" srcId="{336001A6-44E9-4185-8A31-DEEF6CBAA0AE}" destId="{79C356D8-5B23-445A-BE75-DBF67D7B6810}" srcOrd="0" destOrd="0" parTransId="{A5F2CD71-0EA6-4D74-B17B-6FFB6E806319}" sibTransId="{09537CC5-3193-4F3F-B7C0-4F480059FCF1}"/>
    <dgm:cxn modelId="{7191D3A2-1D91-48FE-BE59-65EA4E0E5776}" type="presOf" srcId="{CD5CD704-5AD8-46FE-BF66-16C1A734BE8D}" destId="{63BF5B53-D8FC-4D5A-91EC-1D0265A740D9}" srcOrd="0" destOrd="0" presId="urn:microsoft.com/office/officeart/2005/8/layout/process3"/>
    <dgm:cxn modelId="{5014C312-CEC0-48AD-BF2A-68626E911165}" type="presOf" srcId="{3EE504B5-D05E-46C4-A32C-B5F6567ED806}" destId="{BA122895-12BB-4EB7-88A9-338779E80DE1}" srcOrd="0" destOrd="0" presId="urn:microsoft.com/office/officeart/2005/8/layout/process3"/>
    <dgm:cxn modelId="{DD4B9ABA-1EF7-471A-A165-4C589C0B454E}" type="presOf" srcId="{D599ACAB-1648-4CA5-A845-8695A52876FE}" destId="{D240A1D3-D07A-48BA-8B7A-2CC61A12BE3E}" srcOrd="0" destOrd="0" presId="urn:microsoft.com/office/officeart/2005/8/layout/process3"/>
    <dgm:cxn modelId="{3A5C5E63-460F-412C-831E-440EE5B68484}" srcId="{336001A6-44E9-4185-8A31-DEEF6CBAA0AE}" destId="{36BB4D58-A6F1-4957-9E3F-79DEC95E9826}" srcOrd="2" destOrd="0" parTransId="{AB28A490-B126-4913-9355-766D8147A88E}" sibTransId="{34267D07-7FE4-4BC2-9BF3-0C92CBFE4F3D}"/>
    <dgm:cxn modelId="{0BAA2003-F52C-4E3D-A61C-9FA5A737ACDA}" type="presOf" srcId="{D4DEDFAB-DF9A-4878-98A2-E7A00544D0B4}" destId="{788FC4F3-3BAF-47DD-9D4D-6DEF1D8EE258}" srcOrd="1" destOrd="0" presId="urn:microsoft.com/office/officeart/2005/8/layout/process3"/>
    <dgm:cxn modelId="{8BBC6733-754C-47A5-84B0-968C90D50D1A}" type="presOf" srcId="{03DE68A1-67FA-4AE7-B7D6-07D1A8C89E47}" destId="{DF8D773A-B651-4044-B483-7519136CC632}" srcOrd="1" destOrd="0" presId="urn:microsoft.com/office/officeart/2005/8/layout/process3"/>
    <dgm:cxn modelId="{A6846B73-84F1-4E81-B21B-42EA5B6CA203}" type="presOf" srcId="{D599ACAB-1648-4CA5-A845-8695A52876FE}" destId="{AF0D6DBF-FC30-49C5-A99D-7CE89D889A18}" srcOrd="1" destOrd="0" presId="urn:microsoft.com/office/officeart/2005/8/layout/process3"/>
    <dgm:cxn modelId="{9733965C-719D-4A24-B1E0-23C7B96AD0CA}" type="presOf" srcId="{336001A6-44E9-4185-8A31-DEEF6CBAA0AE}" destId="{39C1E12B-B5C2-4F79-99C9-87377FA61F23}" srcOrd="1" destOrd="0" presId="urn:microsoft.com/office/officeart/2005/8/layout/process3"/>
    <dgm:cxn modelId="{24EBC4BB-07AB-4586-90C5-771FD526E766}" type="presOf" srcId="{6FF37124-F276-45B0-BB5F-A2FC7CC21B86}" destId="{5FCAF3DE-2A82-4AF6-A253-C93264A10A7B}" srcOrd="0" destOrd="0" presId="urn:microsoft.com/office/officeart/2005/8/layout/process3"/>
    <dgm:cxn modelId="{80C0A7CC-8F33-4765-941A-DD6C9311AC89}" srcId="{937A1123-F014-45D6-8A17-15EAF75499F2}" destId="{0B72FD95-E1C6-4803-B4B1-E6557E4C3D19}" srcOrd="1" destOrd="0" parTransId="{F2B15672-F68B-456E-9881-8D0E5D74B890}" sibTransId="{5CC07657-0C6C-4FEF-9C01-ED59F2F59F11}"/>
    <dgm:cxn modelId="{8AD99A6D-C77B-452B-A269-2F1E2880C3E2}" type="presOf" srcId="{937A1123-F014-45D6-8A17-15EAF75499F2}" destId="{772A42E0-1462-4893-BEA3-943857A20960}" srcOrd="0" destOrd="0" presId="urn:microsoft.com/office/officeart/2005/8/layout/process3"/>
    <dgm:cxn modelId="{F66F0BAE-8EF1-4EB9-A045-AAFE2FF7FF9F}" srcId="{CD5CD704-5AD8-46FE-BF66-16C1A734BE8D}" destId="{937A1123-F014-45D6-8A17-15EAF75499F2}" srcOrd="1" destOrd="0" parTransId="{A2A15BCC-A6EA-4FED-A32F-CE17F612F4C1}" sibTransId="{D4DEDFAB-DF9A-4878-98A2-E7A00544D0B4}"/>
    <dgm:cxn modelId="{4571516F-8476-4DEF-8E7D-8A602399622C}" type="presOf" srcId="{B8CDEBE8-717C-419A-8722-A777C0F04076}" destId="{EA1F01BC-E27C-4A2E-A0F6-FACAF567A393}" srcOrd="0" destOrd="2" presId="urn:microsoft.com/office/officeart/2005/8/layout/process3"/>
    <dgm:cxn modelId="{3AC578F1-F248-4142-8150-05D0427636F3}" type="presOf" srcId="{D4DEDFAB-DF9A-4878-98A2-E7A00544D0B4}" destId="{151F1BF3-D2E4-415C-8520-B183BAFDBC46}" srcOrd="0" destOrd="0" presId="urn:microsoft.com/office/officeart/2005/8/layout/process3"/>
    <dgm:cxn modelId="{7007221F-CE26-486D-8AAD-19EA95CB648B}" srcId="{937A1123-F014-45D6-8A17-15EAF75499F2}" destId="{0DDA3039-6AC7-4756-B919-CAC96E1D4A14}" srcOrd="0" destOrd="0" parTransId="{A06ACADB-B109-48EE-AFB9-C4DC13FA88D4}" sibTransId="{7DF6CE0E-5CA9-47D5-9CAC-16112B46B94B}"/>
    <dgm:cxn modelId="{225CBCA5-FFC7-4D95-ACF8-5A92443D92FE}" srcId="{D599ACAB-1648-4CA5-A845-8695A52876FE}" destId="{B8CDEBE8-717C-419A-8722-A777C0F04076}" srcOrd="2" destOrd="0" parTransId="{41B15823-BBFB-4C01-8627-AB3CD8A2BC8F}" sibTransId="{C4B2D9C5-E959-4841-A8BE-AB564C17E09A}"/>
    <dgm:cxn modelId="{EC7BD6A2-38AC-4A1D-BB4C-FB6D9BD01B66}" type="presOf" srcId="{16FE27E5-CF7F-4155-95BF-89E7366FA7B0}" destId="{EA1F01BC-E27C-4A2E-A0F6-FACAF567A393}" srcOrd="0" destOrd="0" presId="urn:microsoft.com/office/officeart/2005/8/layout/process3"/>
    <dgm:cxn modelId="{8EFFA200-556E-4761-9123-CB03B36902BE}" srcId="{D599ACAB-1648-4CA5-A845-8695A52876FE}" destId="{D3EFBB9F-EE54-40F9-8123-300BF764638B}" srcOrd="1" destOrd="0" parTransId="{47E78A9B-F261-4316-8056-DC100DF9388D}" sibTransId="{8FA53974-2131-470B-B4B2-E4DBE3C1EDC9}"/>
    <dgm:cxn modelId="{7051502A-DCFE-4AD6-AC74-E5C9857EE4EA}" srcId="{CD5CD704-5AD8-46FE-BF66-16C1A734BE8D}" destId="{6FF37124-F276-45B0-BB5F-A2FC7CC21B86}" srcOrd="0" destOrd="0" parTransId="{DE442ABD-C949-47BE-B9CD-B6508A7AE0CA}" sibTransId="{03DE68A1-67FA-4AE7-B7D6-07D1A8C89E47}"/>
    <dgm:cxn modelId="{7A3AA589-3918-4470-A602-CDC4F6C250AE}" type="presOf" srcId="{336001A6-44E9-4185-8A31-DEEF6CBAA0AE}" destId="{EF49D129-F63D-4064-B2E7-0801B5F1B69A}" srcOrd="0" destOrd="0" presId="urn:microsoft.com/office/officeart/2005/8/layout/process3"/>
    <dgm:cxn modelId="{5C49EDE3-7EBA-47E2-A2C8-4C09C6312648}" type="presOf" srcId="{6FF37124-F276-45B0-BB5F-A2FC7CC21B86}" destId="{D91C92BB-E884-48D1-B475-6D2483431982}" srcOrd="1" destOrd="0" presId="urn:microsoft.com/office/officeart/2005/8/layout/process3"/>
    <dgm:cxn modelId="{81DB49D9-9F0F-4352-BF69-61883E5E3AF9}" type="presParOf" srcId="{63BF5B53-D8FC-4D5A-91EC-1D0265A740D9}" destId="{3B4D0A04-DD17-46FB-8F00-2F47317399E1}" srcOrd="0" destOrd="0" presId="urn:microsoft.com/office/officeart/2005/8/layout/process3"/>
    <dgm:cxn modelId="{8F301D88-FD2F-4B9E-A9D2-0B17C01AF5B8}" type="presParOf" srcId="{3B4D0A04-DD17-46FB-8F00-2F47317399E1}" destId="{5FCAF3DE-2A82-4AF6-A253-C93264A10A7B}" srcOrd="0" destOrd="0" presId="urn:microsoft.com/office/officeart/2005/8/layout/process3"/>
    <dgm:cxn modelId="{7B537F50-0590-4E5C-AFE5-D445E68AE66F}" type="presParOf" srcId="{3B4D0A04-DD17-46FB-8F00-2F47317399E1}" destId="{D91C92BB-E884-48D1-B475-6D2483431982}" srcOrd="1" destOrd="0" presId="urn:microsoft.com/office/officeart/2005/8/layout/process3"/>
    <dgm:cxn modelId="{25CF579E-FA45-4707-B5FF-460C846ABB81}" type="presParOf" srcId="{3B4D0A04-DD17-46FB-8F00-2F47317399E1}" destId="{BA122895-12BB-4EB7-88A9-338779E80DE1}" srcOrd="2" destOrd="0" presId="urn:microsoft.com/office/officeart/2005/8/layout/process3"/>
    <dgm:cxn modelId="{15AE5940-DEBC-458F-A122-B85B60ECE906}" type="presParOf" srcId="{63BF5B53-D8FC-4D5A-91EC-1D0265A740D9}" destId="{A3BC4C07-4BC3-49AD-AD5C-DDE28E12CB95}" srcOrd="1" destOrd="0" presId="urn:microsoft.com/office/officeart/2005/8/layout/process3"/>
    <dgm:cxn modelId="{38599B5D-604B-4CA6-9C0D-6B2CD3832F5A}" type="presParOf" srcId="{A3BC4C07-4BC3-49AD-AD5C-DDE28E12CB95}" destId="{DF8D773A-B651-4044-B483-7519136CC632}" srcOrd="0" destOrd="0" presId="urn:microsoft.com/office/officeart/2005/8/layout/process3"/>
    <dgm:cxn modelId="{8B71AD9D-9E63-49D8-A4B3-0724A4A08850}" type="presParOf" srcId="{63BF5B53-D8FC-4D5A-91EC-1D0265A740D9}" destId="{737A5F2C-B351-4126-B8C6-3954B3912BC7}" srcOrd="2" destOrd="0" presId="urn:microsoft.com/office/officeart/2005/8/layout/process3"/>
    <dgm:cxn modelId="{E3C8C2BA-00AF-4D66-8FDE-9578217A50F4}" type="presParOf" srcId="{737A5F2C-B351-4126-B8C6-3954B3912BC7}" destId="{772A42E0-1462-4893-BEA3-943857A20960}" srcOrd="0" destOrd="0" presId="urn:microsoft.com/office/officeart/2005/8/layout/process3"/>
    <dgm:cxn modelId="{4A3CCA85-5554-402C-BBC7-29E3386B3AB8}" type="presParOf" srcId="{737A5F2C-B351-4126-B8C6-3954B3912BC7}" destId="{9399E9C1-E3C5-4306-83D8-F6BF4D86F9AF}" srcOrd="1" destOrd="0" presId="urn:microsoft.com/office/officeart/2005/8/layout/process3"/>
    <dgm:cxn modelId="{7A0D5E2A-E1D6-44BA-8492-98E0ADD55FA2}" type="presParOf" srcId="{737A5F2C-B351-4126-B8C6-3954B3912BC7}" destId="{32FEE00C-E09B-410D-ADC1-71F8AC3E749A}" srcOrd="2" destOrd="0" presId="urn:microsoft.com/office/officeart/2005/8/layout/process3"/>
    <dgm:cxn modelId="{3F85ABA1-2F54-4584-B1F3-1442D660D970}" type="presParOf" srcId="{63BF5B53-D8FC-4D5A-91EC-1D0265A740D9}" destId="{151F1BF3-D2E4-415C-8520-B183BAFDBC46}" srcOrd="3" destOrd="0" presId="urn:microsoft.com/office/officeart/2005/8/layout/process3"/>
    <dgm:cxn modelId="{AA688A26-0AD8-4DA0-B782-09F79BCD9C74}" type="presParOf" srcId="{151F1BF3-D2E4-415C-8520-B183BAFDBC46}" destId="{788FC4F3-3BAF-47DD-9D4D-6DEF1D8EE258}" srcOrd="0" destOrd="0" presId="urn:microsoft.com/office/officeart/2005/8/layout/process3"/>
    <dgm:cxn modelId="{87385A70-C66D-40A3-A2CE-82501DA4B627}" type="presParOf" srcId="{63BF5B53-D8FC-4D5A-91EC-1D0265A740D9}" destId="{8BB416E9-F714-4D2C-AB51-3DD16BC77E03}" srcOrd="4" destOrd="0" presId="urn:microsoft.com/office/officeart/2005/8/layout/process3"/>
    <dgm:cxn modelId="{838E68A7-8355-482A-8F6C-B7DF8519F0EE}" type="presParOf" srcId="{8BB416E9-F714-4D2C-AB51-3DD16BC77E03}" destId="{EF49D129-F63D-4064-B2E7-0801B5F1B69A}" srcOrd="0" destOrd="0" presId="urn:microsoft.com/office/officeart/2005/8/layout/process3"/>
    <dgm:cxn modelId="{695CB6E4-2FED-45E5-B647-3BD79FDB1204}" type="presParOf" srcId="{8BB416E9-F714-4D2C-AB51-3DD16BC77E03}" destId="{39C1E12B-B5C2-4F79-99C9-87377FA61F23}" srcOrd="1" destOrd="0" presId="urn:microsoft.com/office/officeart/2005/8/layout/process3"/>
    <dgm:cxn modelId="{1C827E8C-3C5C-4D38-B04A-98C1157C5AAD}" type="presParOf" srcId="{8BB416E9-F714-4D2C-AB51-3DD16BC77E03}" destId="{5339E107-F80F-4143-A87C-9A2F53E0F914}" srcOrd="2" destOrd="0" presId="urn:microsoft.com/office/officeart/2005/8/layout/process3"/>
    <dgm:cxn modelId="{94D4E1FD-327A-4ED4-819C-AB9CAFC43E1E}" type="presParOf" srcId="{63BF5B53-D8FC-4D5A-91EC-1D0265A740D9}" destId="{A8B60BEC-B0C4-4356-9FAC-B9D3B5DDCE24}" srcOrd="5" destOrd="0" presId="urn:microsoft.com/office/officeart/2005/8/layout/process3"/>
    <dgm:cxn modelId="{430BD127-A796-4D14-80BA-357B0208CA28}" type="presParOf" srcId="{A8B60BEC-B0C4-4356-9FAC-B9D3B5DDCE24}" destId="{EB858392-3133-4916-BB74-214CB04CA8A1}" srcOrd="0" destOrd="0" presId="urn:microsoft.com/office/officeart/2005/8/layout/process3"/>
    <dgm:cxn modelId="{79EF96DB-F17B-40FE-B3BE-3C99A05934C2}" type="presParOf" srcId="{63BF5B53-D8FC-4D5A-91EC-1D0265A740D9}" destId="{83272C47-1D5A-440E-A7F2-D9381272950D}" srcOrd="6" destOrd="0" presId="urn:microsoft.com/office/officeart/2005/8/layout/process3"/>
    <dgm:cxn modelId="{A319D193-F743-49C0-B2D6-CC3CF80F31D1}" type="presParOf" srcId="{83272C47-1D5A-440E-A7F2-D9381272950D}" destId="{D240A1D3-D07A-48BA-8B7A-2CC61A12BE3E}" srcOrd="0" destOrd="0" presId="urn:microsoft.com/office/officeart/2005/8/layout/process3"/>
    <dgm:cxn modelId="{7DDCD064-0994-48F6-ACC4-D1E8DB62E26E}" type="presParOf" srcId="{83272C47-1D5A-440E-A7F2-D9381272950D}" destId="{AF0D6DBF-FC30-49C5-A99D-7CE89D889A18}" srcOrd="1" destOrd="0" presId="urn:microsoft.com/office/officeart/2005/8/layout/process3"/>
    <dgm:cxn modelId="{B301B409-298C-4A4D-910A-CD3AD83230BD}" type="presParOf" srcId="{83272C47-1D5A-440E-A7F2-D9381272950D}" destId="{EA1F01BC-E27C-4A2E-A0F6-FACAF567A393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0A80722-7E82-4B9F-86D0-BE3A8442A517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B6CE0BC7-7EA1-4CB9-8569-359915C758B3}">
      <dgm:prSet phldrT="[Текст]" custT="1"/>
      <dgm:spPr>
        <a:ln>
          <a:solidFill>
            <a:srgbClr val="FFFF99"/>
          </a:solidFill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1050" b="1" dirty="0" smtClean="0"/>
            <a:t>«Бюджетный кодекс Российской Федерации» от 31.07.1998 №145-ФЗ</a:t>
          </a:r>
          <a:endParaRPr lang="ru-RU" sz="1050" b="1" dirty="0"/>
        </a:p>
      </dgm:t>
    </dgm:pt>
    <dgm:pt modelId="{5B95C8BD-8EB6-4B97-B5F1-E9A0EAA19970}" type="parTrans" cxnId="{2E002FD6-8967-4706-8A96-5A09FDD4D1B9}">
      <dgm:prSet/>
      <dgm:spPr/>
      <dgm:t>
        <a:bodyPr/>
        <a:lstStyle/>
        <a:p>
          <a:endParaRPr lang="ru-RU"/>
        </a:p>
      </dgm:t>
    </dgm:pt>
    <dgm:pt modelId="{351D3D91-9B34-49DF-AB03-58C32BFD87AA}" type="sibTrans" cxnId="{2E002FD6-8967-4706-8A96-5A09FDD4D1B9}">
      <dgm:prSet/>
      <dgm:spPr/>
      <dgm:t>
        <a:bodyPr/>
        <a:lstStyle/>
        <a:p>
          <a:endParaRPr lang="ru-RU"/>
        </a:p>
      </dgm:t>
    </dgm:pt>
    <dgm:pt modelId="{12B2BFED-2C62-4A85-BD3E-ACB6F99E1ECE}">
      <dgm:prSet phldrT="[Текст]" custT="1"/>
      <dgm:spPr>
        <a:ln>
          <a:solidFill>
            <a:srgbClr val="FFFF99"/>
          </a:solidFill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1050" b="1" dirty="0" smtClean="0"/>
            <a:t>Решение </a:t>
          </a:r>
          <a:r>
            <a:rPr lang="ru-RU" sz="1050" b="1" dirty="0" err="1" smtClean="0"/>
            <a:t>Митрофановского</a:t>
          </a:r>
          <a:r>
            <a:rPr lang="ru-RU" sz="1050" b="1" dirty="0" smtClean="0"/>
            <a:t> сельского совета Нижнегорского района Республики Крым «Об утверждении Положения о бюджетном процессе в муниципальном образовании </a:t>
          </a:r>
          <a:r>
            <a:rPr lang="ru-RU" sz="1050" b="1" dirty="0" err="1" smtClean="0">
              <a:solidFill>
                <a:schemeClr val="tx2"/>
              </a:solidFill>
            </a:rPr>
            <a:t>Митрофановское</a:t>
          </a:r>
          <a:r>
            <a:rPr lang="ru-RU" sz="1050" b="1" dirty="0" smtClean="0">
              <a:solidFill>
                <a:schemeClr val="tx2"/>
              </a:solidFill>
            </a:rPr>
            <a:t> сельское поселение Нижнегорского района Республики Крым»</a:t>
          </a:r>
          <a:endParaRPr lang="ru-RU" sz="1050" b="1" dirty="0">
            <a:solidFill>
              <a:schemeClr val="tx2"/>
            </a:solidFill>
          </a:endParaRPr>
        </a:p>
      </dgm:t>
    </dgm:pt>
    <dgm:pt modelId="{27F11B78-D07C-4F43-BF1D-580734AD67C7}" type="parTrans" cxnId="{B3E041BE-B184-4110-A403-E7DFB7E30BDE}">
      <dgm:prSet/>
      <dgm:spPr/>
      <dgm:t>
        <a:bodyPr/>
        <a:lstStyle/>
        <a:p>
          <a:endParaRPr lang="ru-RU"/>
        </a:p>
      </dgm:t>
    </dgm:pt>
    <dgm:pt modelId="{67758D1F-EC7D-460B-BB7F-C3F300BA925F}" type="sibTrans" cxnId="{B3E041BE-B184-4110-A403-E7DFB7E30BDE}">
      <dgm:prSet/>
      <dgm:spPr/>
      <dgm:t>
        <a:bodyPr/>
        <a:lstStyle/>
        <a:p>
          <a:endParaRPr lang="ru-RU"/>
        </a:p>
      </dgm:t>
    </dgm:pt>
    <dgm:pt modelId="{58E396B4-A3E4-4E62-A8FE-EF2F9D4FC6C0}" type="pres">
      <dgm:prSet presAssocID="{D0A80722-7E82-4B9F-86D0-BE3A8442A517}" presName="compositeShape" presStyleCnt="0">
        <dgm:presLayoutVars>
          <dgm:dir/>
          <dgm:resizeHandles/>
        </dgm:presLayoutVars>
      </dgm:prSet>
      <dgm:spPr/>
    </dgm:pt>
    <dgm:pt modelId="{E103C6D6-9661-44AD-90A8-BD41A1018ABE}" type="pres">
      <dgm:prSet presAssocID="{D0A80722-7E82-4B9F-86D0-BE3A8442A517}" presName="pyramid" presStyleLbl="node1" presStyleIdx="0" presStyleCnt="1" custLinFactNeighborX="6455" custLinFactNeighborY="2547"/>
      <dgm:spPr>
        <a:solidFill>
          <a:srgbClr val="FFFF99"/>
        </a:solidFill>
        <a:ln>
          <a:solidFill>
            <a:srgbClr val="FFFF99"/>
          </a:solidFill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gm:spPr>
    </dgm:pt>
    <dgm:pt modelId="{C33A7680-9E67-42A2-941B-8B59843C3636}" type="pres">
      <dgm:prSet presAssocID="{D0A80722-7E82-4B9F-86D0-BE3A8442A517}" presName="theList" presStyleCnt="0"/>
      <dgm:spPr/>
    </dgm:pt>
    <dgm:pt modelId="{ABD886AF-6A80-469F-8DC0-CF0ABCDB8EB8}" type="pres">
      <dgm:prSet presAssocID="{B6CE0BC7-7EA1-4CB9-8569-359915C758B3}" presName="aNode" presStyleLbl="fgAcc1" presStyleIdx="0" presStyleCnt="2" custScaleX="376982" custLinFactNeighborX="85735" custLinFactNeighborY="-110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C1B8EE-EDBB-40E9-AADC-DAA1AF2B300E}" type="pres">
      <dgm:prSet presAssocID="{B6CE0BC7-7EA1-4CB9-8569-359915C758B3}" presName="aSpace" presStyleCnt="0"/>
      <dgm:spPr/>
    </dgm:pt>
    <dgm:pt modelId="{64D5A1A3-3C2F-48E4-93FB-01B528847B86}" type="pres">
      <dgm:prSet presAssocID="{12B2BFED-2C62-4A85-BD3E-ACB6F99E1ECE}" presName="aNode" presStyleLbl="fgAcc1" presStyleIdx="1" presStyleCnt="2" custScaleX="371008" custScaleY="148322" custLinFactX="27965" custLinFactNeighborX="100000" custLinFactNeighborY="-38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260EAE-31C4-40C7-B965-2BCA5004C2BA}" type="pres">
      <dgm:prSet presAssocID="{12B2BFED-2C62-4A85-BD3E-ACB6F99E1ECE}" presName="aSpace" presStyleCnt="0"/>
      <dgm:spPr/>
    </dgm:pt>
  </dgm:ptLst>
  <dgm:cxnLst>
    <dgm:cxn modelId="{2E002FD6-8967-4706-8A96-5A09FDD4D1B9}" srcId="{D0A80722-7E82-4B9F-86D0-BE3A8442A517}" destId="{B6CE0BC7-7EA1-4CB9-8569-359915C758B3}" srcOrd="0" destOrd="0" parTransId="{5B95C8BD-8EB6-4B97-B5F1-E9A0EAA19970}" sibTransId="{351D3D91-9B34-49DF-AB03-58C32BFD87AA}"/>
    <dgm:cxn modelId="{B6D77753-3B98-41F7-A5CF-2432C5A14CE5}" type="presOf" srcId="{B6CE0BC7-7EA1-4CB9-8569-359915C758B3}" destId="{ABD886AF-6A80-469F-8DC0-CF0ABCDB8EB8}" srcOrd="0" destOrd="0" presId="urn:microsoft.com/office/officeart/2005/8/layout/pyramid2"/>
    <dgm:cxn modelId="{BBF44C06-1B0B-4414-86A4-3C64302B64DC}" type="presOf" srcId="{D0A80722-7E82-4B9F-86D0-BE3A8442A517}" destId="{58E396B4-A3E4-4E62-A8FE-EF2F9D4FC6C0}" srcOrd="0" destOrd="0" presId="urn:microsoft.com/office/officeart/2005/8/layout/pyramid2"/>
    <dgm:cxn modelId="{F110FF4D-87EE-4DEF-9269-D102D407F286}" type="presOf" srcId="{12B2BFED-2C62-4A85-BD3E-ACB6F99E1ECE}" destId="{64D5A1A3-3C2F-48E4-93FB-01B528847B86}" srcOrd="0" destOrd="0" presId="urn:microsoft.com/office/officeart/2005/8/layout/pyramid2"/>
    <dgm:cxn modelId="{B3E041BE-B184-4110-A403-E7DFB7E30BDE}" srcId="{D0A80722-7E82-4B9F-86D0-BE3A8442A517}" destId="{12B2BFED-2C62-4A85-BD3E-ACB6F99E1ECE}" srcOrd="1" destOrd="0" parTransId="{27F11B78-D07C-4F43-BF1D-580734AD67C7}" sibTransId="{67758D1F-EC7D-460B-BB7F-C3F300BA925F}"/>
    <dgm:cxn modelId="{44CC8CDC-0795-4FB8-AB00-749E869F3679}" type="presParOf" srcId="{58E396B4-A3E4-4E62-A8FE-EF2F9D4FC6C0}" destId="{E103C6D6-9661-44AD-90A8-BD41A1018ABE}" srcOrd="0" destOrd="0" presId="urn:microsoft.com/office/officeart/2005/8/layout/pyramid2"/>
    <dgm:cxn modelId="{53206C78-82FA-4756-8B8D-602C8FCA531C}" type="presParOf" srcId="{58E396B4-A3E4-4E62-A8FE-EF2F9D4FC6C0}" destId="{C33A7680-9E67-42A2-941B-8B59843C3636}" srcOrd="1" destOrd="0" presId="urn:microsoft.com/office/officeart/2005/8/layout/pyramid2"/>
    <dgm:cxn modelId="{5BF7D45D-3E7A-4B53-A2F6-B1851011F60A}" type="presParOf" srcId="{C33A7680-9E67-42A2-941B-8B59843C3636}" destId="{ABD886AF-6A80-469F-8DC0-CF0ABCDB8EB8}" srcOrd="0" destOrd="0" presId="urn:microsoft.com/office/officeart/2005/8/layout/pyramid2"/>
    <dgm:cxn modelId="{0F4AC0E0-EFE8-4CB5-8306-62261DE54419}" type="presParOf" srcId="{C33A7680-9E67-42A2-941B-8B59843C3636}" destId="{84C1B8EE-EDBB-40E9-AADC-DAA1AF2B300E}" srcOrd="1" destOrd="0" presId="urn:microsoft.com/office/officeart/2005/8/layout/pyramid2"/>
    <dgm:cxn modelId="{41EB51D1-2BFA-4953-9D75-644253C59B1D}" type="presParOf" srcId="{C33A7680-9E67-42A2-941B-8B59843C3636}" destId="{64D5A1A3-3C2F-48E4-93FB-01B528847B86}" srcOrd="2" destOrd="0" presId="urn:microsoft.com/office/officeart/2005/8/layout/pyramid2"/>
    <dgm:cxn modelId="{EC7EA7B7-CDBF-4A6C-9308-83BC37ACF746}" type="presParOf" srcId="{C33A7680-9E67-42A2-941B-8B59843C3636}" destId="{CE260EAE-31C4-40C7-B965-2BCA5004C2BA}" srcOrd="3" destOrd="0" presId="urn:microsoft.com/office/officeart/2005/8/layout/pyramid2"/>
  </dgm:cxnLst>
  <dgm:bg>
    <a:noFill/>
  </dgm:bg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5900EBC-114D-4E5C-A227-8CC2997560D5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EB3732D-E322-40AE-96D7-765ED32E9FDA}">
      <dgm:prSet phldrT="[Текст]"/>
      <dgm:spPr>
        <a:solidFill>
          <a:srgbClr val="CCCCFF"/>
        </a:solidFill>
        <a:ln>
          <a:solidFill>
            <a:srgbClr val="CCCCFF"/>
          </a:solidFill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Бюджетные кредиты, получаемые от бюджетов других уровней бюджетной системы РФ </a:t>
          </a:r>
          <a:endParaRPr lang="ru-RU" b="1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B51D512E-C5ED-4F24-ADD0-8C6A4C028DCE}" type="parTrans" cxnId="{E7E91828-CED7-4D0A-8495-5941E6706DAF}">
      <dgm:prSet/>
      <dgm:spPr/>
      <dgm:t>
        <a:bodyPr/>
        <a:lstStyle/>
        <a:p>
          <a:endParaRPr lang="ru-RU"/>
        </a:p>
      </dgm:t>
    </dgm:pt>
    <dgm:pt modelId="{8962CEA7-7D9C-4A4E-9CAD-A0DB3C3DDE05}" type="sibTrans" cxnId="{E7E91828-CED7-4D0A-8495-5941E6706DAF}">
      <dgm:prSet/>
      <dgm:spPr/>
      <dgm:t>
        <a:bodyPr/>
        <a:lstStyle/>
        <a:p>
          <a:endParaRPr lang="ru-RU"/>
        </a:p>
      </dgm:t>
    </dgm:pt>
    <dgm:pt modelId="{6B621DF8-055A-42FA-A5D9-D5B786B204AF}">
      <dgm:prSet phldrT="[Текст]"/>
      <dgm:spPr>
        <a:solidFill>
          <a:srgbClr val="CCCCFF"/>
        </a:solidFill>
        <a:ln>
          <a:solidFill>
            <a:srgbClr val="CCCCFF"/>
          </a:solidFill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Кредиты, получаемые от кредитных организаций</a:t>
          </a:r>
          <a:endParaRPr lang="ru-RU" b="1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A25F7061-3D80-4D06-8370-491F96F044D3}" type="parTrans" cxnId="{12A7A9CB-4842-4571-B707-4C1F1350D320}">
      <dgm:prSet/>
      <dgm:spPr/>
      <dgm:t>
        <a:bodyPr/>
        <a:lstStyle/>
        <a:p>
          <a:endParaRPr lang="ru-RU"/>
        </a:p>
      </dgm:t>
    </dgm:pt>
    <dgm:pt modelId="{ED82C519-3DC6-4C63-8056-62A1DB61DF5D}" type="sibTrans" cxnId="{12A7A9CB-4842-4571-B707-4C1F1350D320}">
      <dgm:prSet/>
      <dgm:spPr/>
      <dgm:t>
        <a:bodyPr/>
        <a:lstStyle/>
        <a:p>
          <a:endParaRPr lang="ru-RU"/>
        </a:p>
      </dgm:t>
    </dgm:pt>
    <dgm:pt modelId="{50A4A902-1B87-4CA4-ABEF-825F70792157}">
      <dgm:prSet phldrT="[Текст]"/>
      <dgm:spPr>
        <a:solidFill>
          <a:srgbClr val="CCCCFF"/>
        </a:solidFill>
        <a:ln>
          <a:solidFill>
            <a:srgbClr val="CCCCFF"/>
          </a:solidFill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Поступления от продажи имущества, находящейся в муниципальной собственности</a:t>
          </a:r>
          <a:endParaRPr lang="ru-RU" b="1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9105B00C-104A-4CF5-A877-A79EBB257F66}" type="parTrans" cxnId="{6F6FB133-3FFB-4228-8A52-34C3D51B3A51}">
      <dgm:prSet/>
      <dgm:spPr/>
      <dgm:t>
        <a:bodyPr/>
        <a:lstStyle/>
        <a:p>
          <a:endParaRPr lang="ru-RU"/>
        </a:p>
      </dgm:t>
    </dgm:pt>
    <dgm:pt modelId="{B21A03C4-6E78-461D-A07C-C7B577F0F0B1}" type="sibTrans" cxnId="{6F6FB133-3FFB-4228-8A52-34C3D51B3A51}">
      <dgm:prSet/>
      <dgm:spPr/>
      <dgm:t>
        <a:bodyPr/>
        <a:lstStyle/>
        <a:p>
          <a:endParaRPr lang="ru-RU"/>
        </a:p>
      </dgm:t>
    </dgm:pt>
    <dgm:pt modelId="{F2DDC02A-D673-461E-883F-B681AD621EBB}">
      <dgm:prSet/>
      <dgm:spPr>
        <a:solidFill>
          <a:srgbClr val="CCCCFF"/>
        </a:solidFill>
        <a:ln>
          <a:solidFill>
            <a:srgbClr val="CCCCFF"/>
          </a:solidFill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Изменение остатков средств на счетах по учету средств местного бюджета</a:t>
          </a:r>
          <a:endParaRPr lang="ru-RU" b="1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F6ADC539-DF4C-413A-B446-DA06B315811E}" type="parTrans" cxnId="{AD5602C0-A518-4716-8A1A-444C35DFCE84}">
      <dgm:prSet/>
      <dgm:spPr/>
      <dgm:t>
        <a:bodyPr/>
        <a:lstStyle/>
        <a:p>
          <a:endParaRPr lang="ru-RU"/>
        </a:p>
      </dgm:t>
    </dgm:pt>
    <dgm:pt modelId="{DE52F17F-FAAE-4F38-B2FB-1C1B9E0C954E}" type="sibTrans" cxnId="{AD5602C0-A518-4716-8A1A-444C35DFCE84}">
      <dgm:prSet/>
      <dgm:spPr/>
      <dgm:t>
        <a:bodyPr/>
        <a:lstStyle/>
        <a:p>
          <a:endParaRPr lang="ru-RU"/>
        </a:p>
      </dgm:t>
    </dgm:pt>
    <dgm:pt modelId="{5F54E464-37F3-4BBE-8056-D10E4AFC5B11}" type="pres">
      <dgm:prSet presAssocID="{75900EBC-114D-4E5C-A227-8CC2997560D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B229ED7D-55B0-4C47-ABFD-6F0C0BE530D4}" type="pres">
      <dgm:prSet presAssocID="{75900EBC-114D-4E5C-A227-8CC2997560D5}" presName="Name1" presStyleCnt="0"/>
      <dgm:spPr/>
    </dgm:pt>
    <dgm:pt modelId="{1321C4A4-F115-422E-8BAF-95883B0DE1B5}" type="pres">
      <dgm:prSet presAssocID="{75900EBC-114D-4E5C-A227-8CC2997560D5}" presName="cycle" presStyleCnt="0"/>
      <dgm:spPr/>
    </dgm:pt>
    <dgm:pt modelId="{DD1DABBD-F775-49B6-B69F-800F82587263}" type="pres">
      <dgm:prSet presAssocID="{75900EBC-114D-4E5C-A227-8CC2997560D5}" presName="srcNode" presStyleLbl="node1" presStyleIdx="0" presStyleCnt="4"/>
      <dgm:spPr/>
    </dgm:pt>
    <dgm:pt modelId="{B077186F-52C6-4821-8C6D-A021AB856E96}" type="pres">
      <dgm:prSet presAssocID="{75900EBC-114D-4E5C-A227-8CC2997560D5}" presName="conn" presStyleLbl="parChTrans1D2" presStyleIdx="0" presStyleCnt="1"/>
      <dgm:spPr/>
      <dgm:t>
        <a:bodyPr/>
        <a:lstStyle/>
        <a:p>
          <a:endParaRPr lang="ru-RU"/>
        </a:p>
      </dgm:t>
    </dgm:pt>
    <dgm:pt modelId="{BD72FB5D-9A4D-4F8C-A860-060EEA85BDD2}" type="pres">
      <dgm:prSet presAssocID="{75900EBC-114D-4E5C-A227-8CC2997560D5}" presName="extraNode" presStyleLbl="node1" presStyleIdx="0" presStyleCnt="4"/>
      <dgm:spPr/>
    </dgm:pt>
    <dgm:pt modelId="{10BDDA2E-363E-4492-A250-887F9D188801}" type="pres">
      <dgm:prSet presAssocID="{75900EBC-114D-4E5C-A227-8CC2997560D5}" presName="dstNode" presStyleLbl="node1" presStyleIdx="0" presStyleCnt="4"/>
      <dgm:spPr/>
    </dgm:pt>
    <dgm:pt modelId="{1FABF654-CC31-4FB0-92E3-2C9D8E21DBA2}" type="pres">
      <dgm:prSet presAssocID="{4EB3732D-E322-40AE-96D7-765ED32E9FDA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71AF4E-1E63-4375-91F6-F550B4CE3C4B}" type="pres">
      <dgm:prSet presAssocID="{4EB3732D-E322-40AE-96D7-765ED32E9FDA}" presName="accent_1" presStyleCnt="0"/>
      <dgm:spPr/>
    </dgm:pt>
    <dgm:pt modelId="{8A0C49C9-4421-4D1A-9488-D27E201976C4}" type="pres">
      <dgm:prSet presAssocID="{4EB3732D-E322-40AE-96D7-765ED32E9FDA}" presName="accentRepeatNode" presStyleLbl="solidFgAcc1" presStyleIdx="0" presStyleCnt="4"/>
      <dgm:spPr>
        <a:ln>
          <a:solidFill>
            <a:srgbClr val="CCCCFF"/>
          </a:solidFill>
        </a:ln>
      </dgm:spPr>
    </dgm:pt>
    <dgm:pt modelId="{A1CB9254-E60D-446C-8A7F-EB028C185988}" type="pres">
      <dgm:prSet presAssocID="{6B621DF8-055A-42FA-A5D9-D5B786B204AF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E66352-4D89-43AD-B061-A944482A7FAC}" type="pres">
      <dgm:prSet presAssocID="{6B621DF8-055A-42FA-A5D9-D5B786B204AF}" presName="accent_2" presStyleCnt="0"/>
      <dgm:spPr/>
    </dgm:pt>
    <dgm:pt modelId="{0B4A2B0D-2F69-4980-A815-146F598DB539}" type="pres">
      <dgm:prSet presAssocID="{6B621DF8-055A-42FA-A5D9-D5B786B204AF}" presName="accentRepeatNode" presStyleLbl="solidFgAcc1" presStyleIdx="1" presStyleCnt="4"/>
      <dgm:spPr>
        <a:ln>
          <a:solidFill>
            <a:srgbClr val="CCCCFF"/>
          </a:solidFill>
        </a:ln>
      </dgm:spPr>
    </dgm:pt>
    <dgm:pt modelId="{0064AF11-4005-43D0-A8C2-28205B1D0126}" type="pres">
      <dgm:prSet presAssocID="{50A4A902-1B87-4CA4-ABEF-825F70792157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6E101D-7303-40BD-AA77-72457F456B66}" type="pres">
      <dgm:prSet presAssocID="{50A4A902-1B87-4CA4-ABEF-825F70792157}" presName="accent_3" presStyleCnt="0"/>
      <dgm:spPr/>
    </dgm:pt>
    <dgm:pt modelId="{33E80BCE-9679-4D9B-BB93-2BBD1882646F}" type="pres">
      <dgm:prSet presAssocID="{50A4A902-1B87-4CA4-ABEF-825F70792157}" presName="accentRepeatNode" presStyleLbl="solidFgAcc1" presStyleIdx="2" presStyleCnt="4"/>
      <dgm:spPr>
        <a:ln>
          <a:solidFill>
            <a:srgbClr val="CCCCFF"/>
          </a:solidFill>
        </a:ln>
      </dgm:spPr>
    </dgm:pt>
    <dgm:pt modelId="{819478A4-5C1B-4220-BECC-B4467A06721E}" type="pres">
      <dgm:prSet presAssocID="{F2DDC02A-D673-461E-883F-B681AD621EBB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2D7DED-41E2-42EE-A6D0-5196235259D5}" type="pres">
      <dgm:prSet presAssocID="{F2DDC02A-D673-461E-883F-B681AD621EBB}" presName="accent_4" presStyleCnt="0"/>
      <dgm:spPr/>
    </dgm:pt>
    <dgm:pt modelId="{229AAFE3-BA6A-49EC-9BEE-ADB960289CFA}" type="pres">
      <dgm:prSet presAssocID="{F2DDC02A-D673-461E-883F-B681AD621EBB}" presName="accentRepeatNode" presStyleLbl="solidFgAcc1" presStyleIdx="3" presStyleCnt="4"/>
      <dgm:spPr>
        <a:ln>
          <a:solidFill>
            <a:srgbClr val="CCCCFF"/>
          </a:solidFill>
        </a:ln>
      </dgm:spPr>
    </dgm:pt>
  </dgm:ptLst>
  <dgm:cxnLst>
    <dgm:cxn modelId="{8878E44C-2FAC-4E77-9364-0262E3857F11}" type="presOf" srcId="{6B621DF8-055A-42FA-A5D9-D5B786B204AF}" destId="{A1CB9254-E60D-446C-8A7F-EB028C185988}" srcOrd="0" destOrd="0" presId="urn:microsoft.com/office/officeart/2008/layout/VerticalCurvedList"/>
    <dgm:cxn modelId="{12A7A9CB-4842-4571-B707-4C1F1350D320}" srcId="{75900EBC-114D-4E5C-A227-8CC2997560D5}" destId="{6B621DF8-055A-42FA-A5D9-D5B786B204AF}" srcOrd="1" destOrd="0" parTransId="{A25F7061-3D80-4D06-8370-491F96F044D3}" sibTransId="{ED82C519-3DC6-4C63-8056-62A1DB61DF5D}"/>
    <dgm:cxn modelId="{06E9C3CA-EBB5-4B7A-BBE3-B0ED797BF430}" type="presOf" srcId="{50A4A902-1B87-4CA4-ABEF-825F70792157}" destId="{0064AF11-4005-43D0-A8C2-28205B1D0126}" srcOrd="0" destOrd="0" presId="urn:microsoft.com/office/officeart/2008/layout/VerticalCurvedList"/>
    <dgm:cxn modelId="{AD5602C0-A518-4716-8A1A-444C35DFCE84}" srcId="{75900EBC-114D-4E5C-A227-8CC2997560D5}" destId="{F2DDC02A-D673-461E-883F-B681AD621EBB}" srcOrd="3" destOrd="0" parTransId="{F6ADC539-DF4C-413A-B446-DA06B315811E}" sibTransId="{DE52F17F-FAAE-4F38-B2FB-1C1B9E0C954E}"/>
    <dgm:cxn modelId="{8A4EB101-D968-4506-8BAF-71C2756BA5A7}" type="presOf" srcId="{8962CEA7-7D9C-4A4E-9CAD-A0DB3C3DDE05}" destId="{B077186F-52C6-4821-8C6D-A021AB856E96}" srcOrd="0" destOrd="0" presId="urn:microsoft.com/office/officeart/2008/layout/VerticalCurvedList"/>
    <dgm:cxn modelId="{E7E91828-CED7-4D0A-8495-5941E6706DAF}" srcId="{75900EBC-114D-4E5C-A227-8CC2997560D5}" destId="{4EB3732D-E322-40AE-96D7-765ED32E9FDA}" srcOrd="0" destOrd="0" parTransId="{B51D512E-C5ED-4F24-ADD0-8C6A4C028DCE}" sibTransId="{8962CEA7-7D9C-4A4E-9CAD-A0DB3C3DDE05}"/>
    <dgm:cxn modelId="{6F6FB133-3FFB-4228-8A52-34C3D51B3A51}" srcId="{75900EBC-114D-4E5C-A227-8CC2997560D5}" destId="{50A4A902-1B87-4CA4-ABEF-825F70792157}" srcOrd="2" destOrd="0" parTransId="{9105B00C-104A-4CF5-A877-A79EBB257F66}" sibTransId="{B21A03C4-6E78-461D-A07C-C7B577F0F0B1}"/>
    <dgm:cxn modelId="{ACD5F408-9BF2-49A9-BB76-911206FBF95A}" type="presOf" srcId="{75900EBC-114D-4E5C-A227-8CC2997560D5}" destId="{5F54E464-37F3-4BBE-8056-D10E4AFC5B11}" srcOrd="0" destOrd="0" presId="urn:microsoft.com/office/officeart/2008/layout/VerticalCurvedList"/>
    <dgm:cxn modelId="{9B6735C1-9B5E-4591-87F9-37047E07A724}" type="presOf" srcId="{4EB3732D-E322-40AE-96D7-765ED32E9FDA}" destId="{1FABF654-CC31-4FB0-92E3-2C9D8E21DBA2}" srcOrd="0" destOrd="0" presId="urn:microsoft.com/office/officeart/2008/layout/VerticalCurvedList"/>
    <dgm:cxn modelId="{CD8607F9-227F-4724-96A4-AA94B20879A5}" type="presOf" srcId="{F2DDC02A-D673-461E-883F-B681AD621EBB}" destId="{819478A4-5C1B-4220-BECC-B4467A06721E}" srcOrd="0" destOrd="0" presId="urn:microsoft.com/office/officeart/2008/layout/VerticalCurvedList"/>
    <dgm:cxn modelId="{3C14F9E5-8CB1-4307-A5F4-A684E1176136}" type="presParOf" srcId="{5F54E464-37F3-4BBE-8056-D10E4AFC5B11}" destId="{B229ED7D-55B0-4C47-ABFD-6F0C0BE530D4}" srcOrd="0" destOrd="0" presId="urn:microsoft.com/office/officeart/2008/layout/VerticalCurvedList"/>
    <dgm:cxn modelId="{911A30B1-75AC-4C78-92A1-2ACB363CF386}" type="presParOf" srcId="{B229ED7D-55B0-4C47-ABFD-6F0C0BE530D4}" destId="{1321C4A4-F115-422E-8BAF-95883B0DE1B5}" srcOrd="0" destOrd="0" presId="urn:microsoft.com/office/officeart/2008/layout/VerticalCurvedList"/>
    <dgm:cxn modelId="{800D5CB1-DD8B-42E1-801E-944795F0CC18}" type="presParOf" srcId="{1321C4A4-F115-422E-8BAF-95883B0DE1B5}" destId="{DD1DABBD-F775-49B6-B69F-800F82587263}" srcOrd="0" destOrd="0" presId="urn:microsoft.com/office/officeart/2008/layout/VerticalCurvedList"/>
    <dgm:cxn modelId="{969EA9CA-717C-4876-9BF8-4DE37240D081}" type="presParOf" srcId="{1321C4A4-F115-422E-8BAF-95883B0DE1B5}" destId="{B077186F-52C6-4821-8C6D-A021AB856E96}" srcOrd="1" destOrd="0" presId="urn:microsoft.com/office/officeart/2008/layout/VerticalCurvedList"/>
    <dgm:cxn modelId="{527C118B-0101-4B35-B9A1-569F42D51213}" type="presParOf" srcId="{1321C4A4-F115-422E-8BAF-95883B0DE1B5}" destId="{BD72FB5D-9A4D-4F8C-A860-060EEA85BDD2}" srcOrd="2" destOrd="0" presId="urn:microsoft.com/office/officeart/2008/layout/VerticalCurvedList"/>
    <dgm:cxn modelId="{FCD900A5-2D6A-4962-A2B5-DCD63D402011}" type="presParOf" srcId="{1321C4A4-F115-422E-8BAF-95883B0DE1B5}" destId="{10BDDA2E-363E-4492-A250-887F9D188801}" srcOrd="3" destOrd="0" presId="urn:microsoft.com/office/officeart/2008/layout/VerticalCurvedList"/>
    <dgm:cxn modelId="{1C1307D6-02C4-4B56-8348-B9A1A28320DF}" type="presParOf" srcId="{B229ED7D-55B0-4C47-ABFD-6F0C0BE530D4}" destId="{1FABF654-CC31-4FB0-92E3-2C9D8E21DBA2}" srcOrd="1" destOrd="0" presId="urn:microsoft.com/office/officeart/2008/layout/VerticalCurvedList"/>
    <dgm:cxn modelId="{274D1F72-CA9F-4E33-9AEA-1D282349E632}" type="presParOf" srcId="{B229ED7D-55B0-4C47-ABFD-6F0C0BE530D4}" destId="{1771AF4E-1E63-4375-91F6-F550B4CE3C4B}" srcOrd="2" destOrd="0" presId="urn:microsoft.com/office/officeart/2008/layout/VerticalCurvedList"/>
    <dgm:cxn modelId="{2EB31E5F-5C06-4640-8EB2-AE4B742917C1}" type="presParOf" srcId="{1771AF4E-1E63-4375-91F6-F550B4CE3C4B}" destId="{8A0C49C9-4421-4D1A-9488-D27E201976C4}" srcOrd="0" destOrd="0" presId="urn:microsoft.com/office/officeart/2008/layout/VerticalCurvedList"/>
    <dgm:cxn modelId="{3DEB559B-FAFF-422D-97F1-1C4B14124DF2}" type="presParOf" srcId="{B229ED7D-55B0-4C47-ABFD-6F0C0BE530D4}" destId="{A1CB9254-E60D-446C-8A7F-EB028C185988}" srcOrd="3" destOrd="0" presId="urn:microsoft.com/office/officeart/2008/layout/VerticalCurvedList"/>
    <dgm:cxn modelId="{DA24E5A9-139A-472D-9B49-827E2FF8F426}" type="presParOf" srcId="{B229ED7D-55B0-4C47-ABFD-6F0C0BE530D4}" destId="{4CE66352-4D89-43AD-B061-A944482A7FAC}" srcOrd="4" destOrd="0" presId="urn:microsoft.com/office/officeart/2008/layout/VerticalCurvedList"/>
    <dgm:cxn modelId="{F8D64327-DB32-4E8E-97EE-882AD9AA5331}" type="presParOf" srcId="{4CE66352-4D89-43AD-B061-A944482A7FAC}" destId="{0B4A2B0D-2F69-4980-A815-146F598DB539}" srcOrd="0" destOrd="0" presId="urn:microsoft.com/office/officeart/2008/layout/VerticalCurvedList"/>
    <dgm:cxn modelId="{964A5F63-C5F2-4E5C-83FD-AD8091905C77}" type="presParOf" srcId="{B229ED7D-55B0-4C47-ABFD-6F0C0BE530D4}" destId="{0064AF11-4005-43D0-A8C2-28205B1D0126}" srcOrd="5" destOrd="0" presId="urn:microsoft.com/office/officeart/2008/layout/VerticalCurvedList"/>
    <dgm:cxn modelId="{53EAC257-B73F-4B78-9E76-F7A3C6D9F3FC}" type="presParOf" srcId="{B229ED7D-55B0-4C47-ABFD-6F0C0BE530D4}" destId="{576E101D-7303-40BD-AA77-72457F456B66}" srcOrd="6" destOrd="0" presId="urn:microsoft.com/office/officeart/2008/layout/VerticalCurvedList"/>
    <dgm:cxn modelId="{C0C28747-4FD7-4372-94F8-5B8E7ABA4086}" type="presParOf" srcId="{576E101D-7303-40BD-AA77-72457F456B66}" destId="{33E80BCE-9679-4D9B-BB93-2BBD1882646F}" srcOrd="0" destOrd="0" presId="urn:microsoft.com/office/officeart/2008/layout/VerticalCurvedList"/>
    <dgm:cxn modelId="{B989C2BF-214F-4FA7-BF10-F4C5FD80C24F}" type="presParOf" srcId="{B229ED7D-55B0-4C47-ABFD-6F0C0BE530D4}" destId="{819478A4-5C1B-4220-BECC-B4467A06721E}" srcOrd="7" destOrd="0" presId="urn:microsoft.com/office/officeart/2008/layout/VerticalCurvedList"/>
    <dgm:cxn modelId="{3572F120-1619-42DF-8F6B-5172CE1AE1E0}" type="presParOf" srcId="{B229ED7D-55B0-4C47-ABFD-6F0C0BE530D4}" destId="{7A2D7DED-41E2-42EE-A6D0-5196235259D5}" srcOrd="8" destOrd="0" presId="urn:microsoft.com/office/officeart/2008/layout/VerticalCurvedList"/>
    <dgm:cxn modelId="{D231FBEC-5B36-4016-A026-CEAB52E5318B}" type="presParOf" srcId="{7A2D7DED-41E2-42EE-A6D0-5196235259D5}" destId="{229AAFE3-BA6A-49EC-9BEE-ADB960289CF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3F53DFC-5D19-4D86-A234-DB7E952B783B}" type="doc">
      <dgm:prSet loTypeId="urn:microsoft.com/office/officeart/2005/8/layout/venn3" loCatId="relationship" qsTypeId="urn:microsoft.com/office/officeart/2005/8/quickstyle/3d6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0E315525-A4EE-4161-9729-3FB42C0B5D36}">
      <dgm:prSet phldrT="[Текст]" custT="1"/>
      <dgm:spPr>
        <a:solidFill>
          <a:schemeClr val="accent1">
            <a:lumMod val="40000"/>
            <a:lumOff val="60000"/>
            <a:alpha val="50000"/>
          </a:schemeClr>
        </a:solidFill>
      </dgm:spPr>
      <dgm:t>
        <a:bodyPr/>
        <a:lstStyle/>
        <a:p>
          <a:r>
            <a:rPr lang="ru-RU" sz="1600" dirty="0" smtClean="0"/>
            <a:t>Классификация доходов бюджетов</a:t>
          </a:r>
          <a:endParaRPr lang="ru-RU" sz="1600" dirty="0"/>
        </a:p>
      </dgm:t>
    </dgm:pt>
    <dgm:pt modelId="{AA6CB9F7-6A97-4372-AFC9-BD763C4667C6}" type="parTrans" cxnId="{F00C5516-F7F4-45EC-8A97-4A8D40196E4C}">
      <dgm:prSet/>
      <dgm:spPr/>
      <dgm:t>
        <a:bodyPr/>
        <a:lstStyle/>
        <a:p>
          <a:endParaRPr lang="ru-RU" sz="1200"/>
        </a:p>
      </dgm:t>
    </dgm:pt>
    <dgm:pt modelId="{BFCBBDA8-2C96-496E-9ECD-E0AF73B55016}" type="sibTrans" cxnId="{F00C5516-F7F4-45EC-8A97-4A8D40196E4C}">
      <dgm:prSet/>
      <dgm:spPr/>
      <dgm:t>
        <a:bodyPr/>
        <a:lstStyle/>
        <a:p>
          <a:endParaRPr lang="ru-RU" sz="1200"/>
        </a:p>
      </dgm:t>
    </dgm:pt>
    <dgm:pt modelId="{02040C33-4B3C-4B74-9F0A-861D13A8AC50}">
      <dgm:prSet phldrT="[Текст]" custT="1"/>
      <dgm:spPr/>
      <dgm:t>
        <a:bodyPr/>
        <a:lstStyle/>
        <a:p>
          <a:r>
            <a:rPr lang="ru-RU" sz="1600" dirty="0" smtClean="0"/>
            <a:t>Классификация расходов бюджетов</a:t>
          </a:r>
          <a:endParaRPr lang="ru-RU" sz="1600" dirty="0"/>
        </a:p>
      </dgm:t>
    </dgm:pt>
    <dgm:pt modelId="{2F75CD7F-296A-4AFE-9869-9F52D277D7AD}" type="parTrans" cxnId="{EEEB0EB4-0286-4EA7-91A9-39DAD523B3E2}">
      <dgm:prSet/>
      <dgm:spPr/>
      <dgm:t>
        <a:bodyPr/>
        <a:lstStyle/>
        <a:p>
          <a:endParaRPr lang="ru-RU" sz="1200"/>
        </a:p>
      </dgm:t>
    </dgm:pt>
    <dgm:pt modelId="{26042F6C-3CF8-4E2B-A0AA-A9696D8190E4}" type="sibTrans" cxnId="{EEEB0EB4-0286-4EA7-91A9-39DAD523B3E2}">
      <dgm:prSet/>
      <dgm:spPr/>
      <dgm:t>
        <a:bodyPr/>
        <a:lstStyle/>
        <a:p>
          <a:endParaRPr lang="ru-RU" sz="1200"/>
        </a:p>
      </dgm:t>
    </dgm:pt>
    <dgm:pt modelId="{9706D354-BAB1-45CB-8364-FF2F4E8B9F0A}">
      <dgm:prSet phldrT="[Текст]" custT="1"/>
      <dgm:spPr/>
      <dgm:t>
        <a:bodyPr/>
        <a:lstStyle/>
        <a:p>
          <a:endParaRPr lang="ru-RU" sz="1600" dirty="0" smtClean="0"/>
        </a:p>
        <a:p>
          <a:r>
            <a:rPr lang="ru-RU" sz="1600" dirty="0" smtClean="0"/>
            <a:t>Классификация источников финансирования дефицита бюджетов</a:t>
          </a:r>
          <a:endParaRPr lang="ru-RU" sz="1600" dirty="0"/>
        </a:p>
      </dgm:t>
    </dgm:pt>
    <dgm:pt modelId="{F2C859CE-B908-4BBB-B846-71D8E65638C2}" type="parTrans" cxnId="{42C476F2-1AE9-4271-9013-564EB90EB43F}">
      <dgm:prSet/>
      <dgm:spPr/>
      <dgm:t>
        <a:bodyPr/>
        <a:lstStyle/>
        <a:p>
          <a:endParaRPr lang="ru-RU" sz="1200"/>
        </a:p>
      </dgm:t>
    </dgm:pt>
    <dgm:pt modelId="{CC7EDF28-7C3D-4C11-9EB8-6FE885A77AEE}" type="sibTrans" cxnId="{42C476F2-1AE9-4271-9013-564EB90EB43F}">
      <dgm:prSet/>
      <dgm:spPr/>
      <dgm:t>
        <a:bodyPr/>
        <a:lstStyle/>
        <a:p>
          <a:endParaRPr lang="ru-RU" sz="1200"/>
        </a:p>
      </dgm:t>
    </dgm:pt>
    <dgm:pt modelId="{CBBB04D6-6B6D-436B-81D9-F0BB7F5A1A22}">
      <dgm:prSet phldrT="[Текст]" custT="1"/>
      <dgm:spPr/>
      <dgm:t>
        <a:bodyPr/>
        <a:lstStyle/>
        <a:p>
          <a:endParaRPr lang="ru-RU" sz="1600" dirty="0" smtClean="0"/>
        </a:p>
        <a:p>
          <a:r>
            <a:rPr lang="ru-RU" sz="1600" dirty="0" smtClean="0"/>
            <a:t>Классификация операций публично-правовых образований (КОСГУ)</a:t>
          </a:r>
          <a:endParaRPr lang="ru-RU" sz="1600" dirty="0"/>
        </a:p>
      </dgm:t>
    </dgm:pt>
    <dgm:pt modelId="{2046F931-1925-49D8-8159-79593F1F619C}" type="parTrans" cxnId="{2BE572CA-1E67-4A95-9622-046A925C8E38}">
      <dgm:prSet/>
      <dgm:spPr/>
      <dgm:t>
        <a:bodyPr/>
        <a:lstStyle/>
        <a:p>
          <a:endParaRPr lang="ru-RU" sz="1200"/>
        </a:p>
      </dgm:t>
    </dgm:pt>
    <dgm:pt modelId="{DDB7DF4E-78A0-4BBB-8181-F0BE9B48DBDF}" type="sibTrans" cxnId="{2BE572CA-1E67-4A95-9622-046A925C8E38}">
      <dgm:prSet/>
      <dgm:spPr/>
      <dgm:t>
        <a:bodyPr/>
        <a:lstStyle/>
        <a:p>
          <a:endParaRPr lang="ru-RU" sz="1200"/>
        </a:p>
      </dgm:t>
    </dgm:pt>
    <dgm:pt modelId="{F6D0FAA9-291C-4293-8B8D-2530C6A7E689}" type="pres">
      <dgm:prSet presAssocID="{13F53DFC-5D19-4D86-A234-DB7E952B783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AFBFB70-40F1-4AD8-A6AF-F6756C9DD36B}" type="pres">
      <dgm:prSet presAssocID="{0E315525-A4EE-4161-9729-3FB42C0B5D36}" presName="Name5" presStyleLbl="vennNode1" presStyleIdx="0" presStyleCnt="4" custLinFactNeighborX="-41247" custLinFactNeighborY="-9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C0C01E-71F8-461F-B2BB-7988D4706A28}" type="pres">
      <dgm:prSet presAssocID="{BFCBBDA8-2C96-496E-9ECD-E0AF73B55016}" presName="space" presStyleCnt="0"/>
      <dgm:spPr/>
    </dgm:pt>
    <dgm:pt modelId="{E7B6FFDB-E2BA-45F0-B23B-C293DD2F2D6F}" type="pres">
      <dgm:prSet presAssocID="{02040C33-4B3C-4B74-9F0A-861D13A8AC50}" presName="Name5" presStyleLbl="vennNode1" presStyleIdx="1" presStyleCnt="4" custLinFactNeighborX="24362" custLinFactNeighborY="9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0EAB8B-CA03-49F7-B62B-0FBC058C27C7}" type="pres">
      <dgm:prSet presAssocID="{26042F6C-3CF8-4E2B-A0AA-A9696D8190E4}" presName="space" presStyleCnt="0"/>
      <dgm:spPr/>
    </dgm:pt>
    <dgm:pt modelId="{E9234DB6-66A8-4E4C-84A6-922158B432F0}" type="pres">
      <dgm:prSet presAssocID="{9706D354-BAB1-45CB-8364-FF2F4E8B9F0A}" presName="Name5" presStyleLbl="vennNode1" presStyleIdx="2" presStyleCnt="4" custLinFactNeighborX="23384" custLinFactNeighborY="17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86F807-FE89-4A77-8DA3-A8235988CA38}" type="pres">
      <dgm:prSet presAssocID="{CC7EDF28-7C3D-4C11-9EB8-6FE885A77AEE}" presName="space" presStyleCnt="0"/>
      <dgm:spPr/>
    </dgm:pt>
    <dgm:pt modelId="{D078285B-BCAB-4715-AF08-63E960850D87}" type="pres">
      <dgm:prSet presAssocID="{CBBB04D6-6B6D-436B-81D9-F0BB7F5A1A22}" presName="Name5" presStyleLbl="vennNode1" presStyleIdx="3" presStyleCnt="4" custLinFactNeighborX="21656" custLinFactNeighborY="6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AAD3710-FBA1-4020-868A-90700F5833EC}" type="presOf" srcId="{13F53DFC-5D19-4D86-A234-DB7E952B783B}" destId="{F6D0FAA9-291C-4293-8B8D-2530C6A7E689}" srcOrd="0" destOrd="0" presId="urn:microsoft.com/office/officeart/2005/8/layout/venn3"/>
    <dgm:cxn modelId="{2BE572CA-1E67-4A95-9622-046A925C8E38}" srcId="{13F53DFC-5D19-4D86-A234-DB7E952B783B}" destId="{CBBB04D6-6B6D-436B-81D9-F0BB7F5A1A22}" srcOrd="3" destOrd="0" parTransId="{2046F931-1925-49D8-8159-79593F1F619C}" sibTransId="{DDB7DF4E-78A0-4BBB-8181-F0BE9B48DBDF}"/>
    <dgm:cxn modelId="{58ED75DC-D097-44CA-991E-FC00D20BBD31}" type="presOf" srcId="{0E315525-A4EE-4161-9729-3FB42C0B5D36}" destId="{DAFBFB70-40F1-4AD8-A6AF-F6756C9DD36B}" srcOrd="0" destOrd="0" presId="urn:microsoft.com/office/officeart/2005/8/layout/venn3"/>
    <dgm:cxn modelId="{42C476F2-1AE9-4271-9013-564EB90EB43F}" srcId="{13F53DFC-5D19-4D86-A234-DB7E952B783B}" destId="{9706D354-BAB1-45CB-8364-FF2F4E8B9F0A}" srcOrd="2" destOrd="0" parTransId="{F2C859CE-B908-4BBB-B846-71D8E65638C2}" sibTransId="{CC7EDF28-7C3D-4C11-9EB8-6FE885A77AEE}"/>
    <dgm:cxn modelId="{EEEB0EB4-0286-4EA7-91A9-39DAD523B3E2}" srcId="{13F53DFC-5D19-4D86-A234-DB7E952B783B}" destId="{02040C33-4B3C-4B74-9F0A-861D13A8AC50}" srcOrd="1" destOrd="0" parTransId="{2F75CD7F-296A-4AFE-9869-9F52D277D7AD}" sibTransId="{26042F6C-3CF8-4E2B-A0AA-A9696D8190E4}"/>
    <dgm:cxn modelId="{9F81C4D9-78A1-421F-994F-8543BEB00D26}" type="presOf" srcId="{02040C33-4B3C-4B74-9F0A-861D13A8AC50}" destId="{E7B6FFDB-E2BA-45F0-B23B-C293DD2F2D6F}" srcOrd="0" destOrd="0" presId="urn:microsoft.com/office/officeart/2005/8/layout/venn3"/>
    <dgm:cxn modelId="{FF30DDA1-EE9B-44E3-BDB0-8DBF18865FCC}" type="presOf" srcId="{9706D354-BAB1-45CB-8364-FF2F4E8B9F0A}" destId="{E9234DB6-66A8-4E4C-84A6-922158B432F0}" srcOrd="0" destOrd="0" presId="urn:microsoft.com/office/officeart/2005/8/layout/venn3"/>
    <dgm:cxn modelId="{FE63C132-648A-433F-8D50-6CDE37031D9D}" type="presOf" srcId="{CBBB04D6-6B6D-436B-81D9-F0BB7F5A1A22}" destId="{D078285B-BCAB-4715-AF08-63E960850D87}" srcOrd="0" destOrd="0" presId="urn:microsoft.com/office/officeart/2005/8/layout/venn3"/>
    <dgm:cxn modelId="{F00C5516-F7F4-45EC-8A97-4A8D40196E4C}" srcId="{13F53DFC-5D19-4D86-A234-DB7E952B783B}" destId="{0E315525-A4EE-4161-9729-3FB42C0B5D36}" srcOrd="0" destOrd="0" parTransId="{AA6CB9F7-6A97-4372-AFC9-BD763C4667C6}" sibTransId="{BFCBBDA8-2C96-496E-9ECD-E0AF73B55016}"/>
    <dgm:cxn modelId="{F54460A4-B09E-4E36-876F-AE5355CF8E0D}" type="presParOf" srcId="{F6D0FAA9-291C-4293-8B8D-2530C6A7E689}" destId="{DAFBFB70-40F1-4AD8-A6AF-F6756C9DD36B}" srcOrd="0" destOrd="0" presId="urn:microsoft.com/office/officeart/2005/8/layout/venn3"/>
    <dgm:cxn modelId="{5ABF0A43-9337-4A7A-9BC6-203FEF9C296E}" type="presParOf" srcId="{F6D0FAA9-291C-4293-8B8D-2530C6A7E689}" destId="{0AC0C01E-71F8-461F-B2BB-7988D4706A28}" srcOrd="1" destOrd="0" presId="urn:microsoft.com/office/officeart/2005/8/layout/venn3"/>
    <dgm:cxn modelId="{70401642-DDDB-4F72-AB74-E324B8333DCD}" type="presParOf" srcId="{F6D0FAA9-291C-4293-8B8D-2530C6A7E689}" destId="{E7B6FFDB-E2BA-45F0-B23B-C293DD2F2D6F}" srcOrd="2" destOrd="0" presId="urn:microsoft.com/office/officeart/2005/8/layout/venn3"/>
    <dgm:cxn modelId="{028A168C-9479-4D18-B1C2-68440D8F1A68}" type="presParOf" srcId="{F6D0FAA9-291C-4293-8B8D-2530C6A7E689}" destId="{E50EAB8B-CA03-49F7-B62B-0FBC058C27C7}" srcOrd="3" destOrd="0" presId="urn:microsoft.com/office/officeart/2005/8/layout/venn3"/>
    <dgm:cxn modelId="{4CADDDFC-64AD-4221-8B60-6EAA43118EC3}" type="presParOf" srcId="{F6D0FAA9-291C-4293-8B8D-2530C6A7E689}" destId="{E9234DB6-66A8-4E4C-84A6-922158B432F0}" srcOrd="4" destOrd="0" presId="urn:microsoft.com/office/officeart/2005/8/layout/venn3"/>
    <dgm:cxn modelId="{C7108CF0-E940-42C0-ADEC-1553F5E323B0}" type="presParOf" srcId="{F6D0FAA9-291C-4293-8B8D-2530C6A7E689}" destId="{F786F807-FE89-4A77-8DA3-A8235988CA38}" srcOrd="5" destOrd="0" presId="urn:microsoft.com/office/officeart/2005/8/layout/venn3"/>
    <dgm:cxn modelId="{22B299C4-C75C-47DB-8BBD-66AA62903D0D}" type="presParOf" srcId="{F6D0FAA9-291C-4293-8B8D-2530C6A7E689}" destId="{D078285B-BCAB-4715-AF08-63E960850D87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A89A55-F1D3-4AEF-A272-FC4DB5610CC0}">
      <dsp:nvSpPr>
        <dsp:cNvPr id="0" name=""/>
        <dsp:cNvSpPr/>
      </dsp:nvSpPr>
      <dsp:spPr>
        <a:xfrm>
          <a:off x="1908275" y="0"/>
          <a:ext cx="1371626" cy="1371626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2"/>
              </a:solidFill>
            </a:rPr>
            <a:t>Бюджет</a:t>
          </a:r>
          <a:endParaRPr lang="ru-RU" sz="1800" b="1" kern="1200" dirty="0">
            <a:solidFill>
              <a:schemeClr val="accent2"/>
            </a:solidFill>
          </a:endParaRPr>
        </a:p>
      </dsp:txBody>
      <dsp:txXfrm>
        <a:off x="2109145" y="200870"/>
        <a:ext cx="969886" cy="969886"/>
      </dsp:txXfrm>
    </dsp:sp>
    <dsp:sp modelId="{2A59CB2E-9328-446A-957F-D10DC6E05E66}">
      <dsp:nvSpPr>
        <dsp:cNvPr id="0" name=""/>
        <dsp:cNvSpPr/>
      </dsp:nvSpPr>
      <dsp:spPr>
        <a:xfrm rot="2730326">
          <a:off x="3111674" y="1114152"/>
          <a:ext cx="261352" cy="46292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>
        <a:off x="3123402" y="1178773"/>
        <a:ext cx="182946" cy="277754"/>
      </dsp:txXfrm>
    </dsp:sp>
    <dsp:sp modelId="{0E3BD310-78A9-4950-9D42-E16A234623D2}">
      <dsp:nvSpPr>
        <dsp:cNvPr id="0" name=""/>
        <dsp:cNvSpPr/>
      </dsp:nvSpPr>
      <dsp:spPr>
        <a:xfrm>
          <a:off x="3025672" y="1368149"/>
          <a:ext cx="2002479" cy="1551982"/>
        </a:xfrm>
        <a:prstGeom prst="ellipse">
          <a:avLst/>
        </a:prstGeom>
        <a:gradFill rotWithShape="0">
          <a:gsLst>
            <a:gs pos="0">
              <a:schemeClr val="accent5">
                <a:hueOff val="1714279"/>
                <a:satOff val="3916"/>
                <a:lumOff val="-10850"/>
                <a:alphaOff val="0"/>
                <a:shade val="51000"/>
                <a:satMod val="130000"/>
              </a:schemeClr>
            </a:gs>
            <a:gs pos="80000">
              <a:schemeClr val="accent5">
                <a:hueOff val="1714279"/>
                <a:satOff val="3916"/>
                <a:lumOff val="-10850"/>
                <a:alphaOff val="0"/>
                <a:shade val="93000"/>
                <a:satMod val="130000"/>
              </a:schemeClr>
            </a:gs>
            <a:gs pos="100000">
              <a:schemeClr val="accent5">
                <a:hueOff val="1714279"/>
                <a:satOff val="3916"/>
                <a:lumOff val="-1085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accent2"/>
              </a:solidFill>
            </a:rPr>
            <a:t>Расходная часть бюджета – обеспечиваются соц. гарантии (культура, соц. гарантии)</a:t>
          </a:r>
          <a:endParaRPr lang="ru-RU" sz="1200" b="1" kern="1200" dirty="0">
            <a:solidFill>
              <a:schemeClr val="accent2"/>
            </a:solidFill>
          </a:endParaRPr>
        </a:p>
      </dsp:txBody>
      <dsp:txXfrm>
        <a:off x="3318928" y="1595432"/>
        <a:ext cx="1415967" cy="1097416"/>
      </dsp:txXfrm>
    </dsp:sp>
    <dsp:sp modelId="{5C54DA69-0DD2-4391-A8D3-CEBE8CB04949}">
      <dsp:nvSpPr>
        <dsp:cNvPr id="0" name=""/>
        <dsp:cNvSpPr/>
      </dsp:nvSpPr>
      <dsp:spPr>
        <a:xfrm rot="8100000">
          <a:off x="3104367" y="2700446"/>
          <a:ext cx="269555" cy="46292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1714279"/>
                <a:satOff val="3916"/>
                <a:lumOff val="-10850"/>
                <a:alphaOff val="0"/>
                <a:shade val="51000"/>
                <a:satMod val="130000"/>
              </a:schemeClr>
            </a:gs>
            <a:gs pos="80000">
              <a:schemeClr val="accent5">
                <a:hueOff val="1714279"/>
                <a:satOff val="3916"/>
                <a:lumOff val="-10850"/>
                <a:alphaOff val="0"/>
                <a:shade val="93000"/>
                <a:satMod val="130000"/>
              </a:schemeClr>
            </a:gs>
            <a:gs pos="100000">
              <a:schemeClr val="accent5">
                <a:hueOff val="1714279"/>
                <a:satOff val="3916"/>
                <a:lumOff val="-1085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10800000">
        <a:off x="3173390" y="2764441"/>
        <a:ext cx="188689" cy="277754"/>
      </dsp:txXfrm>
    </dsp:sp>
    <dsp:sp modelId="{38F2E825-0946-4A22-AB27-3D8650C6D76D}">
      <dsp:nvSpPr>
        <dsp:cNvPr id="0" name=""/>
        <dsp:cNvSpPr/>
      </dsp:nvSpPr>
      <dsp:spPr>
        <a:xfrm>
          <a:off x="1883177" y="2916248"/>
          <a:ext cx="1371626" cy="1371626"/>
        </a:xfrm>
        <a:prstGeom prst="ellipse">
          <a:avLst/>
        </a:prstGeom>
        <a:gradFill rotWithShape="0">
          <a:gsLst>
            <a:gs pos="0">
              <a:schemeClr val="accent5">
                <a:hueOff val="3428557"/>
                <a:satOff val="7832"/>
                <a:lumOff val="-21699"/>
                <a:alphaOff val="0"/>
                <a:shade val="51000"/>
                <a:satMod val="130000"/>
              </a:schemeClr>
            </a:gs>
            <a:gs pos="80000">
              <a:schemeClr val="accent5">
                <a:hueOff val="3428557"/>
                <a:satOff val="7832"/>
                <a:lumOff val="-21699"/>
                <a:alphaOff val="0"/>
                <a:shade val="93000"/>
                <a:satMod val="130000"/>
              </a:schemeClr>
            </a:gs>
            <a:gs pos="100000">
              <a:schemeClr val="accent5">
                <a:hueOff val="3428557"/>
                <a:satOff val="7832"/>
                <a:lumOff val="-2169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Гражданин</a:t>
          </a:r>
          <a:endParaRPr lang="ru-RU" sz="1300" b="1" kern="1200" dirty="0"/>
        </a:p>
      </dsp:txBody>
      <dsp:txXfrm>
        <a:off x="2084047" y="3117118"/>
        <a:ext cx="969886" cy="969886"/>
      </dsp:txXfrm>
    </dsp:sp>
    <dsp:sp modelId="{BAE79D36-4667-427D-87F5-FF60A68F41A9}">
      <dsp:nvSpPr>
        <dsp:cNvPr id="0" name=""/>
        <dsp:cNvSpPr/>
      </dsp:nvSpPr>
      <dsp:spPr>
        <a:xfrm rot="13500000">
          <a:off x="1753583" y="2699238"/>
          <a:ext cx="288094" cy="46292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3428557"/>
                <a:satOff val="7832"/>
                <a:lumOff val="-21699"/>
                <a:alphaOff val="0"/>
                <a:shade val="51000"/>
                <a:satMod val="130000"/>
              </a:schemeClr>
            </a:gs>
            <a:gs pos="80000">
              <a:schemeClr val="accent5">
                <a:hueOff val="3428557"/>
                <a:satOff val="7832"/>
                <a:lumOff val="-21699"/>
                <a:alphaOff val="0"/>
                <a:shade val="93000"/>
                <a:satMod val="130000"/>
              </a:schemeClr>
            </a:gs>
            <a:gs pos="100000">
              <a:schemeClr val="accent5">
                <a:hueOff val="3428557"/>
                <a:satOff val="7832"/>
                <a:lumOff val="-2169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10800000">
        <a:off x="1827354" y="2822380"/>
        <a:ext cx="201666" cy="277754"/>
      </dsp:txXfrm>
    </dsp:sp>
    <dsp:sp modelId="{03FC157A-EB45-45A0-9D80-86C03981E2F2}">
      <dsp:nvSpPr>
        <dsp:cNvPr id="0" name=""/>
        <dsp:cNvSpPr/>
      </dsp:nvSpPr>
      <dsp:spPr>
        <a:xfrm>
          <a:off x="252096" y="1335950"/>
          <a:ext cx="1717949" cy="1616380"/>
        </a:xfrm>
        <a:prstGeom prst="ellipse">
          <a:avLst/>
        </a:prstGeom>
        <a:gradFill rotWithShape="0">
          <a:gsLst>
            <a:gs pos="0">
              <a:schemeClr val="accent5">
                <a:hueOff val="5142836"/>
                <a:satOff val="11748"/>
                <a:lumOff val="-32549"/>
                <a:alphaOff val="0"/>
                <a:shade val="51000"/>
                <a:satMod val="130000"/>
              </a:schemeClr>
            </a:gs>
            <a:gs pos="80000">
              <a:schemeClr val="accent5">
                <a:hueOff val="5142836"/>
                <a:satOff val="11748"/>
                <a:lumOff val="-32549"/>
                <a:alphaOff val="0"/>
                <a:shade val="93000"/>
                <a:satMod val="130000"/>
              </a:schemeClr>
            </a:gs>
            <a:gs pos="100000">
              <a:schemeClr val="accent5">
                <a:hueOff val="5142836"/>
                <a:satOff val="11748"/>
                <a:lumOff val="-3254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Помогает формировать доходную часть бюджета (НДФЛ)</a:t>
          </a:r>
          <a:endParaRPr lang="ru-RU" sz="1200" b="1" kern="1200" dirty="0"/>
        </a:p>
      </dsp:txBody>
      <dsp:txXfrm>
        <a:off x="503684" y="1572663"/>
        <a:ext cx="1214773" cy="1142954"/>
      </dsp:txXfrm>
    </dsp:sp>
    <dsp:sp modelId="{C437058A-12E4-4834-B519-AFCF3587A790}">
      <dsp:nvSpPr>
        <dsp:cNvPr id="0" name=""/>
        <dsp:cNvSpPr/>
      </dsp:nvSpPr>
      <dsp:spPr>
        <a:xfrm rot="18928857">
          <a:off x="1759478" y="1191982"/>
          <a:ext cx="297466" cy="46292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5142836"/>
                <a:satOff val="11748"/>
                <a:lumOff val="-32549"/>
                <a:alphaOff val="0"/>
                <a:shade val="51000"/>
                <a:satMod val="130000"/>
              </a:schemeClr>
            </a:gs>
            <a:gs pos="80000">
              <a:schemeClr val="accent5">
                <a:hueOff val="5142836"/>
                <a:satOff val="11748"/>
                <a:lumOff val="-32549"/>
                <a:alphaOff val="0"/>
                <a:shade val="93000"/>
                <a:satMod val="130000"/>
              </a:schemeClr>
            </a:gs>
            <a:gs pos="100000">
              <a:schemeClr val="accent5">
                <a:hueOff val="5142836"/>
                <a:satOff val="11748"/>
                <a:lumOff val="-3254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>
        <a:off x="1772283" y="1315852"/>
        <a:ext cx="208226" cy="2777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11A1F7-47EE-4048-9F76-F8EF6ECD927B}">
      <dsp:nvSpPr>
        <dsp:cNvPr id="0" name=""/>
        <dsp:cNvSpPr/>
      </dsp:nvSpPr>
      <dsp:spPr>
        <a:xfrm>
          <a:off x="0" y="861419"/>
          <a:ext cx="2210440" cy="2210440"/>
        </a:xfrm>
        <a:prstGeom prst="ellipse">
          <a:avLst/>
        </a:prstGeom>
        <a:solidFill>
          <a:srgbClr val="D5F4FF"/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</a:rPr>
            <a:t>Бюджет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</a:r>
          <a:endParaRPr lang="ru-RU" sz="1200" b="1" kern="1200" dirty="0">
            <a:solidFill>
              <a:schemeClr val="tx1"/>
            </a:solidFill>
          </a:endParaRPr>
        </a:p>
      </dsp:txBody>
      <dsp:txXfrm>
        <a:off x="323711" y="1185130"/>
        <a:ext cx="1563018" cy="1563018"/>
      </dsp:txXfrm>
    </dsp:sp>
    <dsp:sp modelId="{A209E19C-5117-440D-BF0D-050BDEE011FD}">
      <dsp:nvSpPr>
        <dsp:cNvPr id="0" name=""/>
        <dsp:cNvSpPr/>
      </dsp:nvSpPr>
      <dsp:spPr>
        <a:xfrm rot="2346205">
          <a:off x="1831273" y="3042054"/>
          <a:ext cx="1969255" cy="629975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lumMod val="20000"/>
            <a:lumOff val="80000"/>
          </a:schemeClr>
        </a:solidFill>
        <a:ln>
          <a:noFill/>
        </a:ln>
        <a:effectLst/>
        <a:sp3d z="-38100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9E17FA-A6C4-4A68-A749-5884CE078B3A}">
      <dsp:nvSpPr>
        <dsp:cNvPr id="0" name=""/>
        <dsp:cNvSpPr/>
      </dsp:nvSpPr>
      <dsp:spPr>
        <a:xfrm>
          <a:off x="2530021" y="3138101"/>
          <a:ext cx="2099918" cy="1679934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Формирование денежных фондов, являющихся финансовым обеспечением деятельности местных органов власти</a:t>
          </a:r>
          <a:endParaRPr lang="ru-RU" sz="1400" b="1" kern="1200" dirty="0">
            <a:solidFill>
              <a:schemeClr val="tx1"/>
            </a:solidFill>
          </a:endParaRPr>
        </a:p>
      </dsp:txBody>
      <dsp:txXfrm>
        <a:off x="2579225" y="3187305"/>
        <a:ext cx="2001510" cy="1581526"/>
      </dsp:txXfrm>
    </dsp:sp>
    <dsp:sp modelId="{A6764305-BF93-49E5-B40B-180E7FB24332}">
      <dsp:nvSpPr>
        <dsp:cNvPr id="0" name=""/>
        <dsp:cNvSpPr/>
      </dsp:nvSpPr>
      <dsp:spPr>
        <a:xfrm rot="21196415">
          <a:off x="2377952" y="1311569"/>
          <a:ext cx="3221555" cy="629975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lumMod val="75000"/>
          </a:schemeClr>
        </a:solidFill>
        <a:ln>
          <a:noFill/>
        </a:ln>
        <a:effectLst/>
        <a:sp3d z="-38100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1BE341-6A8E-45A6-B2EC-C3CBA3C4D0B5}">
      <dsp:nvSpPr>
        <dsp:cNvPr id="0" name=""/>
        <dsp:cNvSpPr/>
      </dsp:nvSpPr>
      <dsp:spPr>
        <a:xfrm>
          <a:off x="4538462" y="597921"/>
          <a:ext cx="2099918" cy="1679934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Распределение и использование этих фондов для решения задач местного самоуправления</a:t>
          </a:r>
          <a:endParaRPr lang="ru-RU" sz="1400" b="1" kern="1200" dirty="0">
            <a:solidFill>
              <a:schemeClr val="tx1"/>
            </a:solidFill>
          </a:endParaRPr>
        </a:p>
      </dsp:txBody>
      <dsp:txXfrm>
        <a:off x="4587666" y="647125"/>
        <a:ext cx="2001510" cy="1581526"/>
      </dsp:txXfrm>
    </dsp:sp>
    <dsp:sp modelId="{D9538C9A-C8E0-47B8-8036-338F1133C5DF}">
      <dsp:nvSpPr>
        <dsp:cNvPr id="0" name=""/>
        <dsp:cNvSpPr/>
      </dsp:nvSpPr>
      <dsp:spPr>
        <a:xfrm rot="840740">
          <a:off x="2367330" y="2535975"/>
          <a:ext cx="4562934" cy="629975"/>
        </a:xfrm>
        <a:prstGeom prst="leftArrow">
          <a:avLst>
            <a:gd name="adj1" fmla="val 60000"/>
            <a:gd name="adj2" fmla="val 50000"/>
          </a:avLst>
        </a:prstGeom>
        <a:solidFill>
          <a:srgbClr val="97E4FF"/>
        </a:solidFill>
        <a:ln>
          <a:noFill/>
        </a:ln>
        <a:effectLst/>
        <a:sp3d z="-38100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BE136C-E4BA-4A07-B6C8-BDED13CD0CA8}">
      <dsp:nvSpPr>
        <dsp:cNvPr id="0" name=""/>
        <dsp:cNvSpPr/>
      </dsp:nvSpPr>
      <dsp:spPr>
        <a:xfrm>
          <a:off x="5812417" y="2563408"/>
          <a:ext cx="2099918" cy="1679934"/>
        </a:xfrm>
        <a:prstGeom prst="roundRect">
          <a:avLst>
            <a:gd name="adj" fmla="val 10000"/>
          </a:avLst>
        </a:prstGeom>
        <a:solidFill>
          <a:srgbClr val="97E4FF"/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</a:rPr>
            <a:t>Контроль своевременного и полного поступления финансовых ресурсов в распоряжение местного самоуправления, контроль пропорций в распределении средств и эффективности их использования</a:t>
          </a:r>
          <a:endParaRPr lang="ru-RU" sz="1200" b="1" kern="1200" dirty="0">
            <a:solidFill>
              <a:schemeClr val="tx1"/>
            </a:solidFill>
          </a:endParaRPr>
        </a:p>
      </dsp:txBody>
      <dsp:txXfrm>
        <a:off x="5861621" y="2612612"/>
        <a:ext cx="2001510" cy="15815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29CDF8-0F3B-43FC-82D7-BB6D43C43877}">
      <dsp:nvSpPr>
        <dsp:cNvPr id="0" name=""/>
        <dsp:cNvSpPr/>
      </dsp:nvSpPr>
      <dsp:spPr>
        <a:xfrm>
          <a:off x="-2054705" y="-364575"/>
          <a:ext cx="2817383" cy="2817383"/>
        </a:xfrm>
        <a:prstGeom prst="blockArc">
          <a:avLst>
            <a:gd name="adj1" fmla="val 18900000"/>
            <a:gd name="adj2" fmla="val 2700000"/>
            <a:gd name="adj3" fmla="val 767"/>
          </a:avLst>
        </a:prstGeom>
        <a:noFill/>
        <a:ln w="25400" cap="flat" cmpd="sng" algn="ctr">
          <a:solidFill>
            <a:schemeClr val="accent3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300207-2AB8-4B96-A85F-AC3013F0CE10}">
      <dsp:nvSpPr>
        <dsp:cNvPr id="0" name=""/>
        <dsp:cNvSpPr/>
      </dsp:nvSpPr>
      <dsp:spPr>
        <a:xfrm>
          <a:off x="763804" y="224159"/>
          <a:ext cx="7912691" cy="596566"/>
        </a:xfrm>
        <a:prstGeom prst="rect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73524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Поступающие в бюджет денежные средства, за исключением средств, являющихся источником финансирования дефицита бюджета</a:t>
          </a:r>
          <a:endParaRPr lang="ru-RU" sz="1600" b="1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763804" y="224159"/>
        <a:ext cx="7912691" cy="596566"/>
      </dsp:txXfrm>
    </dsp:sp>
    <dsp:sp modelId="{6C79C8BF-54A4-49AC-B695-A558AB990D50}">
      <dsp:nvSpPr>
        <dsp:cNvPr id="0" name=""/>
        <dsp:cNvSpPr/>
      </dsp:nvSpPr>
      <dsp:spPr>
        <a:xfrm>
          <a:off x="0" y="131204"/>
          <a:ext cx="1166749" cy="7457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481A3DE-79B3-4FE1-81E8-13E4F4CF0B34}">
      <dsp:nvSpPr>
        <dsp:cNvPr id="0" name=""/>
        <dsp:cNvSpPr/>
      </dsp:nvSpPr>
      <dsp:spPr>
        <a:xfrm>
          <a:off x="1231186" y="1193341"/>
          <a:ext cx="7529608" cy="596566"/>
        </a:xfrm>
        <a:prstGeom prst="rect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9367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0"/>
                <a:satOff val="0"/>
                <a:lumOff val="9367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0"/>
                <a:satOff val="0"/>
                <a:lumOff val="936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73524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Денежные средства, направляемые на финансовое обеспечение задач и функций органов местного самоуправления</a:t>
          </a:r>
          <a:endParaRPr lang="ru-RU" sz="1600" b="1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1231186" y="1193341"/>
        <a:ext cx="7529608" cy="596566"/>
      </dsp:txXfrm>
    </dsp:sp>
    <dsp:sp modelId="{5A523A8B-2265-40DB-A4CA-C2E29C8C5B24}">
      <dsp:nvSpPr>
        <dsp:cNvPr id="0" name=""/>
        <dsp:cNvSpPr/>
      </dsp:nvSpPr>
      <dsp:spPr>
        <a:xfrm>
          <a:off x="349698" y="1111160"/>
          <a:ext cx="1182051" cy="76877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shade val="80000"/>
              <a:hueOff val="0"/>
              <a:satOff val="0"/>
              <a:lumOff val="936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1C92BB-E884-48D1-B475-6D2483431982}">
      <dsp:nvSpPr>
        <dsp:cNvPr id="0" name=""/>
        <dsp:cNvSpPr/>
      </dsp:nvSpPr>
      <dsp:spPr>
        <a:xfrm>
          <a:off x="4862" y="480378"/>
          <a:ext cx="1567063" cy="518399"/>
        </a:xfrm>
        <a:prstGeom prst="roundRect">
          <a:avLst>
            <a:gd name="adj" fmla="val 10000"/>
          </a:avLst>
        </a:prstGeom>
        <a:solidFill>
          <a:srgbClr val="9966FF"/>
        </a:solidFill>
        <a:ln w="25400" cap="flat" cmpd="sng" algn="ctr">
          <a:solidFill>
            <a:srgbClr val="9966FF"/>
          </a:solidFill>
          <a:prstDash val="solid"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Планирование</a:t>
          </a:r>
          <a:endParaRPr lang="ru-RU" sz="1400" b="1" kern="1200" dirty="0"/>
        </a:p>
      </dsp:txBody>
      <dsp:txXfrm>
        <a:off x="4862" y="480378"/>
        <a:ext cx="1567063" cy="345600"/>
      </dsp:txXfrm>
    </dsp:sp>
    <dsp:sp modelId="{BA122895-12BB-4EB7-88A9-338779E80DE1}">
      <dsp:nvSpPr>
        <dsp:cNvPr id="0" name=""/>
        <dsp:cNvSpPr/>
      </dsp:nvSpPr>
      <dsp:spPr>
        <a:xfrm>
          <a:off x="352841" y="890567"/>
          <a:ext cx="1472804" cy="27615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/>
            <a:t>Составление проекта бюджета</a:t>
          </a:r>
          <a:endParaRPr lang="ru-RU" sz="12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/>
            <a:t>Рассмотрение бюджета бюджетной комиссией</a:t>
          </a:r>
          <a:endParaRPr lang="ru-RU" sz="1200" b="1" kern="1200" dirty="0"/>
        </a:p>
      </dsp:txBody>
      <dsp:txXfrm>
        <a:off x="395978" y="933704"/>
        <a:ext cx="1386530" cy="2675265"/>
      </dsp:txXfrm>
    </dsp:sp>
    <dsp:sp modelId="{A3BC4C07-4BC3-49AD-AD5C-DDE28E12CB95}">
      <dsp:nvSpPr>
        <dsp:cNvPr id="0" name=""/>
        <dsp:cNvSpPr/>
      </dsp:nvSpPr>
      <dsp:spPr>
        <a:xfrm rot="42492">
          <a:off x="1783398" y="484906"/>
          <a:ext cx="448391" cy="366685"/>
        </a:xfrm>
        <a:prstGeom prst="rightArrow">
          <a:avLst>
            <a:gd name="adj1" fmla="val 60000"/>
            <a:gd name="adj2" fmla="val 50000"/>
          </a:avLst>
        </a:prstGeom>
        <a:solidFill>
          <a:srgbClr val="9966FF"/>
        </a:solidFill>
        <a:ln>
          <a:noFill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1783402" y="557563"/>
        <a:ext cx="338386" cy="220011"/>
      </dsp:txXfrm>
    </dsp:sp>
    <dsp:sp modelId="{9399E9C1-E3C5-4306-83D8-F6BF4D86F9AF}">
      <dsp:nvSpPr>
        <dsp:cNvPr id="0" name=""/>
        <dsp:cNvSpPr/>
      </dsp:nvSpPr>
      <dsp:spPr>
        <a:xfrm>
          <a:off x="2417883" y="509623"/>
          <a:ext cx="1472804" cy="518399"/>
        </a:xfrm>
        <a:prstGeom prst="roundRect">
          <a:avLst>
            <a:gd name="adj" fmla="val 10000"/>
          </a:avLst>
        </a:prstGeom>
        <a:solidFill>
          <a:srgbClr val="0070C0"/>
        </a:solidFill>
        <a:ln w="25400" cap="flat" cmpd="sng" algn="ctr">
          <a:solidFill>
            <a:srgbClr val="0070C0"/>
          </a:solidFill>
          <a:prstDash val="solid"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Утверждение</a:t>
          </a:r>
          <a:endParaRPr lang="ru-RU" sz="1400" b="1" kern="1200" dirty="0"/>
        </a:p>
      </dsp:txBody>
      <dsp:txXfrm>
        <a:off x="2417883" y="509623"/>
        <a:ext cx="1472804" cy="345600"/>
      </dsp:txXfrm>
    </dsp:sp>
    <dsp:sp modelId="{32FEE00C-E09B-410D-ADC1-71F8AC3E749A}">
      <dsp:nvSpPr>
        <dsp:cNvPr id="0" name=""/>
        <dsp:cNvSpPr/>
      </dsp:nvSpPr>
      <dsp:spPr>
        <a:xfrm>
          <a:off x="2719542" y="909816"/>
          <a:ext cx="1472804" cy="26445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/>
            <a:t>Внесение проекта бюджета на рассмотрение в сельский совет</a:t>
          </a:r>
          <a:endParaRPr lang="ru-RU" sz="12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/>
            <a:t>Утверждение бюджета сельским советом</a:t>
          </a:r>
          <a:endParaRPr lang="ru-RU" sz="1200" b="1" kern="1200" dirty="0"/>
        </a:p>
      </dsp:txBody>
      <dsp:txXfrm>
        <a:off x="2762679" y="952953"/>
        <a:ext cx="1386530" cy="2558286"/>
      </dsp:txXfrm>
    </dsp:sp>
    <dsp:sp modelId="{151F1BF3-D2E4-415C-8520-B183BAFDBC46}">
      <dsp:nvSpPr>
        <dsp:cNvPr id="0" name=""/>
        <dsp:cNvSpPr/>
      </dsp:nvSpPr>
      <dsp:spPr>
        <a:xfrm rot="1641">
          <a:off x="4113959" y="499651"/>
          <a:ext cx="473336" cy="366685"/>
        </a:xfrm>
        <a:prstGeom prst="rightArrow">
          <a:avLst>
            <a:gd name="adj1" fmla="val 60000"/>
            <a:gd name="adj2" fmla="val 50000"/>
          </a:avLst>
        </a:prstGeom>
        <a:solidFill>
          <a:srgbClr val="0070C0"/>
        </a:solidFill>
        <a:ln>
          <a:noFill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4113959" y="572962"/>
        <a:ext cx="363331" cy="220011"/>
      </dsp:txXfrm>
    </dsp:sp>
    <dsp:sp modelId="{39C1E12B-B5C2-4F79-99C9-87377FA61F23}">
      <dsp:nvSpPr>
        <dsp:cNvPr id="0" name=""/>
        <dsp:cNvSpPr/>
      </dsp:nvSpPr>
      <dsp:spPr>
        <a:xfrm>
          <a:off x="4783775" y="510752"/>
          <a:ext cx="1472804" cy="518399"/>
        </a:xfrm>
        <a:prstGeom prst="roundRect">
          <a:avLst>
            <a:gd name="adj" fmla="val 10000"/>
          </a:avLst>
        </a:prstGeom>
        <a:solidFill>
          <a:srgbClr val="00CC66"/>
        </a:solidFill>
        <a:ln w="25400" cap="flat" cmpd="sng" algn="ctr">
          <a:solidFill>
            <a:srgbClr val="00CC66"/>
          </a:solidFill>
          <a:prstDash val="solid"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Исполнение</a:t>
          </a:r>
          <a:endParaRPr lang="ru-RU" sz="1400" b="1" kern="1200" dirty="0"/>
        </a:p>
      </dsp:txBody>
      <dsp:txXfrm>
        <a:off x="4783775" y="510752"/>
        <a:ext cx="1472804" cy="345600"/>
      </dsp:txXfrm>
    </dsp:sp>
    <dsp:sp modelId="{5339E107-F80F-4143-A87C-9A2F53E0F914}">
      <dsp:nvSpPr>
        <dsp:cNvPr id="0" name=""/>
        <dsp:cNvSpPr/>
      </dsp:nvSpPr>
      <dsp:spPr>
        <a:xfrm>
          <a:off x="5085433" y="913203"/>
          <a:ext cx="1472804" cy="26400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/>
            <a:t>Заключение контрактов</a:t>
          </a:r>
          <a:endParaRPr lang="ru-RU" sz="12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/>
            <a:t>Оплата труда</a:t>
          </a:r>
          <a:endParaRPr lang="ru-RU" sz="12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/>
            <a:t>Оплата иных расходов</a:t>
          </a:r>
          <a:endParaRPr lang="ru-RU" sz="1200" b="1" kern="1200" dirty="0"/>
        </a:p>
      </dsp:txBody>
      <dsp:txXfrm>
        <a:off x="5128570" y="956340"/>
        <a:ext cx="1386530" cy="2553770"/>
      </dsp:txXfrm>
    </dsp:sp>
    <dsp:sp modelId="{A8B60BEC-B0C4-4356-9FAC-B9D3B5DDCE24}">
      <dsp:nvSpPr>
        <dsp:cNvPr id="0" name=""/>
        <dsp:cNvSpPr/>
      </dsp:nvSpPr>
      <dsp:spPr>
        <a:xfrm rot="21599160">
          <a:off x="6479850" y="499916"/>
          <a:ext cx="473336" cy="366685"/>
        </a:xfrm>
        <a:prstGeom prst="rightArrow">
          <a:avLst>
            <a:gd name="adj1" fmla="val 60000"/>
            <a:gd name="adj2" fmla="val 50000"/>
          </a:avLst>
        </a:prstGeom>
        <a:solidFill>
          <a:srgbClr val="00CC66"/>
        </a:solidFill>
        <a:ln>
          <a:noFill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6479850" y="573266"/>
        <a:ext cx="363331" cy="220011"/>
      </dsp:txXfrm>
    </dsp:sp>
    <dsp:sp modelId="{AF0D6DBF-FC30-49C5-A99D-7CE89D889A18}">
      <dsp:nvSpPr>
        <dsp:cNvPr id="0" name=""/>
        <dsp:cNvSpPr/>
      </dsp:nvSpPr>
      <dsp:spPr>
        <a:xfrm>
          <a:off x="7149666" y="510173"/>
          <a:ext cx="1472804" cy="518399"/>
        </a:xfrm>
        <a:prstGeom prst="roundRect">
          <a:avLst>
            <a:gd name="adj" fmla="val 10000"/>
          </a:avLst>
        </a:prstGeom>
        <a:solidFill>
          <a:srgbClr val="FF9966"/>
        </a:solidFill>
        <a:ln w="25400" cap="flat" cmpd="sng" algn="ctr">
          <a:solidFill>
            <a:srgbClr val="FF9966"/>
          </a:solidFill>
          <a:prstDash val="solid"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Отчетность </a:t>
          </a:r>
          <a:endParaRPr lang="ru-RU" sz="1400" b="1" kern="1200" dirty="0"/>
        </a:p>
      </dsp:txBody>
      <dsp:txXfrm>
        <a:off x="7149666" y="510173"/>
        <a:ext cx="1472804" cy="345600"/>
      </dsp:txXfrm>
    </dsp:sp>
    <dsp:sp modelId="{EA1F01BC-E27C-4A2E-A0F6-FACAF567A393}">
      <dsp:nvSpPr>
        <dsp:cNvPr id="0" name=""/>
        <dsp:cNvSpPr/>
      </dsp:nvSpPr>
      <dsp:spPr>
        <a:xfrm>
          <a:off x="7451324" y="911468"/>
          <a:ext cx="1472804" cy="26423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1" kern="1200" dirty="0" smtClean="0"/>
            <a:t>Составление отчета об исполнение бюджета</a:t>
          </a:r>
          <a:endParaRPr lang="ru-RU" sz="1100" b="1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1" kern="1200" dirty="0" smtClean="0"/>
            <a:t>Рассмотрение и принятие отчета об исполнении Советом депутатов</a:t>
          </a:r>
          <a:endParaRPr lang="ru-RU" sz="1100" b="1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1" kern="1200" dirty="0" smtClean="0"/>
            <a:t>Утверждение  отчета Решением Совета депутатов</a:t>
          </a:r>
          <a:endParaRPr lang="ru-RU" sz="1100" b="1" kern="1200" dirty="0"/>
        </a:p>
      </dsp:txBody>
      <dsp:txXfrm>
        <a:off x="7494461" y="954605"/>
        <a:ext cx="1386530" cy="255608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03C6D6-9661-44AD-90A8-BD41A1018ABE}">
      <dsp:nvSpPr>
        <dsp:cNvPr id="0" name=""/>
        <dsp:cNvSpPr/>
      </dsp:nvSpPr>
      <dsp:spPr>
        <a:xfrm>
          <a:off x="2817043" y="0"/>
          <a:ext cx="1959992" cy="1959992"/>
        </a:xfrm>
        <a:prstGeom prst="triangle">
          <a:avLst/>
        </a:prstGeom>
        <a:solidFill>
          <a:srgbClr val="FFFF99"/>
        </a:solidFill>
        <a:ln w="25400" cap="flat" cmpd="sng" algn="ctr">
          <a:solidFill>
            <a:srgbClr val="FFFF99"/>
          </a:solidFill>
          <a:prstDash val="solid"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D886AF-6A80-469F-8DC0-CF0ABCDB8EB8}">
      <dsp:nvSpPr>
        <dsp:cNvPr id="0" name=""/>
        <dsp:cNvSpPr/>
      </dsp:nvSpPr>
      <dsp:spPr>
        <a:xfrm>
          <a:off x="2998413" y="188359"/>
          <a:ext cx="4802731" cy="57345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FF99"/>
          </a:solidFill>
          <a:prstDash val="solid"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 smtClean="0"/>
            <a:t>«Бюджетный кодекс Российской Федерации» от 31.07.1998 №145-ФЗ</a:t>
          </a:r>
          <a:endParaRPr lang="ru-RU" sz="1050" b="1" kern="1200" dirty="0"/>
        </a:p>
      </dsp:txBody>
      <dsp:txXfrm>
        <a:off x="3026407" y="216353"/>
        <a:ext cx="4746743" cy="517462"/>
      </dsp:txXfrm>
    </dsp:sp>
    <dsp:sp modelId="{64D5A1A3-3C2F-48E4-93FB-01B528847B86}">
      <dsp:nvSpPr>
        <dsp:cNvPr id="0" name=""/>
        <dsp:cNvSpPr/>
      </dsp:nvSpPr>
      <dsp:spPr>
        <a:xfrm>
          <a:off x="3574475" y="838707"/>
          <a:ext cx="4726622" cy="85055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FF99"/>
          </a:solidFill>
          <a:prstDash val="solid"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 smtClean="0"/>
            <a:t>Решение </a:t>
          </a:r>
          <a:r>
            <a:rPr lang="ru-RU" sz="1050" b="1" kern="1200" dirty="0" err="1" smtClean="0"/>
            <a:t>Митрофановского</a:t>
          </a:r>
          <a:r>
            <a:rPr lang="ru-RU" sz="1050" b="1" kern="1200" dirty="0" smtClean="0"/>
            <a:t> сельского совета Нижнегорского района Республики Крым «Об утверждении Положения о бюджетном процессе в муниципальном образовании </a:t>
          </a:r>
          <a:r>
            <a:rPr lang="ru-RU" sz="1050" b="1" kern="1200" dirty="0" err="1" smtClean="0">
              <a:solidFill>
                <a:schemeClr val="tx2"/>
              </a:solidFill>
            </a:rPr>
            <a:t>Митрофановское</a:t>
          </a:r>
          <a:r>
            <a:rPr lang="ru-RU" sz="1050" b="1" kern="1200" dirty="0" smtClean="0">
              <a:solidFill>
                <a:schemeClr val="tx2"/>
              </a:solidFill>
            </a:rPr>
            <a:t> сельское поселение Нижнегорского района Республики Крым»</a:t>
          </a:r>
          <a:endParaRPr lang="ru-RU" sz="1050" b="1" kern="1200" dirty="0">
            <a:solidFill>
              <a:schemeClr val="tx2"/>
            </a:solidFill>
          </a:endParaRPr>
        </a:p>
      </dsp:txBody>
      <dsp:txXfrm>
        <a:off x="3615996" y="880228"/>
        <a:ext cx="4643580" cy="76751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77186F-52C6-4821-8C6D-A021AB856E96}">
      <dsp:nvSpPr>
        <dsp:cNvPr id="0" name=""/>
        <dsp:cNvSpPr/>
      </dsp:nvSpPr>
      <dsp:spPr>
        <a:xfrm>
          <a:off x="-3471624" y="-533726"/>
          <a:ext cx="4139116" cy="4139116"/>
        </a:xfrm>
        <a:prstGeom prst="blockArc">
          <a:avLst>
            <a:gd name="adj1" fmla="val 18900000"/>
            <a:gd name="adj2" fmla="val 2700000"/>
            <a:gd name="adj3" fmla="val 522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ABF654-CC31-4FB0-92E3-2C9D8E21DBA2}">
      <dsp:nvSpPr>
        <dsp:cNvPr id="0" name=""/>
        <dsp:cNvSpPr/>
      </dsp:nvSpPr>
      <dsp:spPr>
        <a:xfrm>
          <a:off x="349973" y="236149"/>
          <a:ext cx="5816993" cy="472544"/>
        </a:xfrm>
        <a:prstGeom prst="rect">
          <a:avLst/>
        </a:prstGeom>
        <a:solidFill>
          <a:srgbClr val="CCCCFF"/>
        </a:solidFill>
        <a:ln w="25400" cap="flat" cmpd="sng" algn="ctr">
          <a:solidFill>
            <a:srgbClr val="CCCCFF"/>
          </a:solidFill>
          <a:prstDash val="solid"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5082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Бюджетные кредиты, получаемые от бюджетов других уровней бюджетной системы РФ </a:t>
          </a:r>
          <a:endParaRPr lang="ru-RU" sz="1400" b="1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349973" y="236149"/>
        <a:ext cx="5816993" cy="472544"/>
      </dsp:txXfrm>
    </dsp:sp>
    <dsp:sp modelId="{8A0C49C9-4421-4D1A-9488-D27E201976C4}">
      <dsp:nvSpPr>
        <dsp:cNvPr id="0" name=""/>
        <dsp:cNvSpPr/>
      </dsp:nvSpPr>
      <dsp:spPr>
        <a:xfrm>
          <a:off x="54632" y="177081"/>
          <a:ext cx="590680" cy="59068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CCCC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CB9254-E60D-446C-8A7F-EB028C185988}">
      <dsp:nvSpPr>
        <dsp:cNvPr id="0" name=""/>
        <dsp:cNvSpPr/>
      </dsp:nvSpPr>
      <dsp:spPr>
        <a:xfrm>
          <a:off x="620894" y="945089"/>
          <a:ext cx="5546072" cy="472544"/>
        </a:xfrm>
        <a:prstGeom prst="rect">
          <a:avLst/>
        </a:prstGeom>
        <a:solidFill>
          <a:srgbClr val="CCCCFF"/>
        </a:solidFill>
        <a:ln w="25400" cap="flat" cmpd="sng" algn="ctr">
          <a:solidFill>
            <a:srgbClr val="CCCCFF"/>
          </a:solidFill>
          <a:prstDash val="solid"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5082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Кредиты, получаемые от кредитных организаций</a:t>
          </a:r>
          <a:endParaRPr lang="ru-RU" sz="1400" b="1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620894" y="945089"/>
        <a:ext cx="5546072" cy="472544"/>
      </dsp:txXfrm>
    </dsp:sp>
    <dsp:sp modelId="{0B4A2B0D-2F69-4980-A815-146F598DB539}">
      <dsp:nvSpPr>
        <dsp:cNvPr id="0" name=""/>
        <dsp:cNvSpPr/>
      </dsp:nvSpPr>
      <dsp:spPr>
        <a:xfrm>
          <a:off x="325553" y="886021"/>
          <a:ext cx="590680" cy="59068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CCCC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64AF11-4005-43D0-A8C2-28205B1D0126}">
      <dsp:nvSpPr>
        <dsp:cNvPr id="0" name=""/>
        <dsp:cNvSpPr/>
      </dsp:nvSpPr>
      <dsp:spPr>
        <a:xfrm>
          <a:off x="620894" y="1654029"/>
          <a:ext cx="5546072" cy="472544"/>
        </a:xfrm>
        <a:prstGeom prst="rect">
          <a:avLst/>
        </a:prstGeom>
        <a:solidFill>
          <a:srgbClr val="CCCCFF"/>
        </a:solidFill>
        <a:ln w="25400" cap="flat" cmpd="sng" algn="ctr">
          <a:solidFill>
            <a:srgbClr val="CCCCFF"/>
          </a:solidFill>
          <a:prstDash val="solid"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5082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Поступления от продажи имущества, находящейся в муниципальной собственности</a:t>
          </a:r>
          <a:endParaRPr lang="ru-RU" sz="1400" b="1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620894" y="1654029"/>
        <a:ext cx="5546072" cy="472544"/>
      </dsp:txXfrm>
    </dsp:sp>
    <dsp:sp modelId="{33E80BCE-9679-4D9B-BB93-2BBD1882646F}">
      <dsp:nvSpPr>
        <dsp:cNvPr id="0" name=""/>
        <dsp:cNvSpPr/>
      </dsp:nvSpPr>
      <dsp:spPr>
        <a:xfrm>
          <a:off x="325553" y="1594961"/>
          <a:ext cx="590680" cy="59068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CCCC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9478A4-5C1B-4220-BECC-B4467A06721E}">
      <dsp:nvSpPr>
        <dsp:cNvPr id="0" name=""/>
        <dsp:cNvSpPr/>
      </dsp:nvSpPr>
      <dsp:spPr>
        <a:xfrm>
          <a:off x="349973" y="2362969"/>
          <a:ext cx="5816993" cy="472544"/>
        </a:xfrm>
        <a:prstGeom prst="rect">
          <a:avLst/>
        </a:prstGeom>
        <a:solidFill>
          <a:srgbClr val="CCCCFF"/>
        </a:solidFill>
        <a:ln w="25400" cap="flat" cmpd="sng" algn="ctr">
          <a:solidFill>
            <a:srgbClr val="CCCCFF"/>
          </a:solidFill>
          <a:prstDash val="solid"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5082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Изменение остатков средств на счетах по учету средств местного бюджета</a:t>
          </a:r>
          <a:endParaRPr lang="ru-RU" sz="1400" b="1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349973" y="2362969"/>
        <a:ext cx="5816993" cy="472544"/>
      </dsp:txXfrm>
    </dsp:sp>
    <dsp:sp modelId="{229AAFE3-BA6A-49EC-9BEE-ADB960289CFA}">
      <dsp:nvSpPr>
        <dsp:cNvPr id="0" name=""/>
        <dsp:cNvSpPr/>
      </dsp:nvSpPr>
      <dsp:spPr>
        <a:xfrm>
          <a:off x="54632" y="2303901"/>
          <a:ext cx="590680" cy="59068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CCCC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FBFB70-40F1-4AD8-A6AF-F6756C9DD36B}">
      <dsp:nvSpPr>
        <dsp:cNvPr id="0" name=""/>
        <dsp:cNvSpPr/>
      </dsp:nvSpPr>
      <dsp:spPr>
        <a:xfrm>
          <a:off x="0" y="350922"/>
          <a:ext cx="2719734" cy="2719734"/>
        </a:xfrm>
        <a:prstGeom prst="ellipse">
          <a:avLst/>
        </a:prstGeom>
        <a:solidFill>
          <a:schemeClr val="accent1">
            <a:lumMod val="40000"/>
            <a:lumOff val="60000"/>
            <a:alpha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49676" tIns="20320" rIns="149676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Классификация доходов бюджетов</a:t>
          </a:r>
          <a:endParaRPr lang="ru-RU" sz="1600" kern="1200" dirty="0"/>
        </a:p>
      </dsp:txBody>
      <dsp:txXfrm>
        <a:off x="398296" y="749218"/>
        <a:ext cx="1923142" cy="1923142"/>
      </dsp:txXfrm>
    </dsp:sp>
    <dsp:sp modelId="{E7B6FFDB-E2BA-45F0-B23B-C293DD2F2D6F}">
      <dsp:nvSpPr>
        <dsp:cNvPr id="0" name=""/>
        <dsp:cNvSpPr/>
      </dsp:nvSpPr>
      <dsp:spPr>
        <a:xfrm>
          <a:off x="2311014" y="401618"/>
          <a:ext cx="2719734" cy="2719734"/>
        </a:xfrm>
        <a:prstGeom prst="ellipse">
          <a:avLst/>
        </a:prstGeom>
        <a:solidFill>
          <a:schemeClr val="accent2">
            <a:alpha val="50000"/>
            <a:hueOff val="-4800000"/>
            <a:satOff val="-20001"/>
            <a:lumOff val="16667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49676" tIns="20320" rIns="149676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Классификация расходов бюджетов</a:t>
          </a:r>
          <a:endParaRPr lang="ru-RU" sz="1600" kern="1200" dirty="0"/>
        </a:p>
      </dsp:txBody>
      <dsp:txXfrm>
        <a:off x="2709310" y="799914"/>
        <a:ext cx="1923142" cy="1923142"/>
      </dsp:txXfrm>
    </dsp:sp>
    <dsp:sp modelId="{E9234DB6-66A8-4E4C-84A6-922158B432F0}">
      <dsp:nvSpPr>
        <dsp:cNvPr id="0" name=""/>
        <dsp:cNvSpPr/>
      </dsp:nvSpPr>
      <dsp:spPr>
        <a:xfrm>
          <a:off x="4481483" y="422995"/>
          <a:ext cx="2719734" cy="2719734"/>
        </a:xfrm>
        <a:prstGeom prst="ellipse">
          <a:avLst/>
        </a:prstGeom>
        <a:solidFill>
          <a:schemeClr val="accent2">
            <a:alpha val="50000"/>
            <a:hueOff val="-9600000"/>
            <a:satOff val="-40002"/>
            <a:lumOff val="33334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49676" tIns="20320" rIns="149676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Классификация источников финансирования дефицита бюджетов</a:t>
          </a:r>
          <a:endParaRPr lang="ru-RU" sz="1600" kern="1200" dirty="0"/>
        </a:p>
      </dsp:txBody>
      <dsp:txXfrm>
        <a:off x="4879779" y="821291"/>
        <a:ext cx="1923142" cy="1923142"/>
      </dsp:txXfrm>
    </dsp:sp>
    <dsp:sp modelId="{D078285B-BCAB-4715-AF08-63E960850D87}">
      <dsp:nvSpPr>
        <dsp:cNvPr id="0" name=""/>
        <dsp:cNvSpPr/>
      </dsp:nvSpPr>
      <dsp:spPr>
        <a:xfrm>
          <a:off x="6532785" y="394111"/>
          <a:ext cx="2719734" cy="2719734"/>
        </a:xfrm>
        <a:prstGeom prst="ellipse">
          <a:avLst/>
        </a:prstGeom>
        <a:solidFill>
          <a:schemeClr val="accent2">
            <a:alpha val="50000"/>
            <a:hueOff val="-14400000"/>
            <a:satOff val="-60003"/>
            <a:lumOff val="50001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49676" tIns="20320" rIns="149676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Классификация операций публично-правовых образований (КОСГУ)</a:t>
          </a:r>
          <a:endParaRPr lang="ru-RU" sz="1600" kern="1200" dirty="0"/>
        </a:p>
      </dsp:txBody>
      <dsp:txXfrm>
        <a:off x="6931081" y="792407"/>
        <a:ext cx="1923142" cy="19231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B41C4847-CC48-4E25-999C-6BFC73FB0C9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1517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C486AE59-4A32-414D-8238-B3844A9A481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3570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86AE59-4A32-414D-8238-B3844A9A481B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535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7700" y="1447800"/>
            <a:ext cx="7848600" cy="1295400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048000"/>
            <a:ext cx="8077200" cy="635000"/>
          </a:xfrm>
        </p:spPr>
        <p:txBody>
          <a:bodyPr/>
          <a:lstStyle>
            <a:lvl1pPr marL="0" indent="0" algn="ctr">
              <a:buFontTx/>
              <a:buNone/>
              <a:defRPr sz="36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0957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b="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957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b="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95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b="0">
                <a:latin typeface="+mn-lt"/>
              </a:defRPr>
            </a:lvl1pPr>
          </a:lstStyle>
          <a:p>
            <a:fld id="{AE4DF158-A53A-4F28-9887-7326D3DFC1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F1E178-1ED7-40A2-8EAF-0014869DB79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336003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20193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85800"/>
            <a:ext cx="59055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C89CD4-92AC-4AB0-A67D-0C60DA50DEB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04294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DB7DC0-E8BB-48F5-980F-B8B63E0DD96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1475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8D47F2-571E-42A1-AC3B-24B6783B478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573587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39624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905000"/>
            <a:ext cx="39624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EE57C8-20AD-40F4-B31B-AA844351643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78687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C54509-824D-4D8D-851B-93EE6DC385E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02007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D42FF5-F4E7-458B-9B47-14858C6FB11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62659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9735F-D641-4310-90C2-C0627A510D4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65281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3B8F0D-E08D-4970-AAFC-30135CF5CA3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94455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ED1EA0-7F86-4952-B9FB-AFFF223F439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41129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0772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Текст второго уровня</a:t>
            </a:r>
          </a:p>
          <a:p>
            <a:pPr lvl="2"/>
            <a:r>
              <a:rPr lang="ru-RU" smtClean="0"/>
              <a:t>Текст третьего уровня</a:t>
            </a:r>
          </a:p>
          <a:p>
            <a:pPr lvl="3"/>
            <a:r>
              <a:rPr lang="ru-RU" smtClean="0"/>
              <a:t> Текст четвертого уровня</a:t>
            </a:r>
          </a:p>
          <a:p>
            <a:pPr lvl="4"/>
            <a:r>
              <a:rPr lang="ru-RU" smtClean="0"/>
              <a:t>Текст пятого уровня</a:t>
            </a:r>
          </a:p>
          <a:p>
            <a:pPr lvl="1"/>
            <a:endParaRPr lang="ru-RU" smtClean="0"/>
          </a:p>
          <a:p>
            <a:pPr lvl="2"/>
            <a:endParaRPr lang="ru-RU" smtClean="0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85800"/>
            <a:ext cx="8077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29400"/>
            <a:ext cx="1905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/>
            </a:lvl1pPr>
          </a:lstStyle>
          <a:p>
            <a:endParaRPr lang="ru-RU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/>
            </a:lvl1pPr>
          </a:lstStyle>
          <a:p>
            <a:endParaRPr lang="ru-RU"/>
          </a:p>
        </p:txBody>
      </p:sp>
      <p:sp>
        <p:nvSpPr>
          <p:cNvPr id="1085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629400"/>
            <a:ext cx="1905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/>
            </a:lvl1pPr>
          </a:lstStyle>
          <a:p>
            <a:fld id="{F060FFA2-6842-49F9-978D-3B6634D156A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lnSpc>
          <a:spcPct val="125000"/>
        </a:lnSpc>
        <a:spcBef>
          <a:spcPct val="20000"/>
        </a:spcBef>
        <a:spcAft>
          <a:spcPct val="0"/>
        </a:spcAft>
        <a:buClr>
          <a:schemeClr val="bg2"/>
        </a:buClr>
        <a:buChar char="•"/>
        <a:defRPr sz="3200">
          <a:solidFill>
            <a:srgbClr val="284C6A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rebuchet MS" pitchFamily="34" charset="0"/>
        <a:buChar char="−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rebuchet MS" pitchFamily="34" charset="0"/>
        <a:buChar char="−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image" Target="../media/image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diagramColors" Target="../diagrams/colors5.xml"/><Relationship Id="rId3" Type="http://schemas.openxmlformats.org/officeDocument/2006/relationships/diagramLayout" Target="../diagrams/layout4.xml"/><Relationship Id="rId7" Type="http://schemas.openxmlformats.org/officeDocument/2006/relationships/image" Target="../media/image4.jpeg"/><Relationship Id="rId12" Type="http://schemas.openxmlformats.org/officeDocument/2006/relationships/diagramQuickStyle" Target="../diagrams/quickStyle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openxmlformats.org/officeDocument/2006/relationships/diagramLayout" Target="../diagrams/layout5.xml"/><Relationship Id="rId5" Type="http://schemas.openxmlformats.org/officeDocument/2006/relationships/diagramColors" Target="../diagrams/colors4.xml"/><Relationship Id="rId10" Type="http://schemas.openxmlformats.org/officeDocument/2006/relationships/diagramData" Target="../diagrams/data5.xml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6.jpeg"/><Relationship Id="rId14" Type="http://schemas.microsoft.com/office/2007/relationships/diagramDrawing" Target="../diagrams/drawin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12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11" Type="http://schemas.openxmlformats.org/officeDocument/2006/relationships/image" Target="../media/image15.jpeg"/><Relationship Id="rId5" Type="http://schemas.openxmlformats.org/officeDocument/2006/relationships/diagramQuickStyle" Target="../diagrams/quickStyle6.xml"/><Relationship Id="rId10" Type="http://schemas.openxmlformats.org/officeDocument/2006/relationships/image" Target="../media/image14.jpeg"/><Relationship Id="rId4" Type="http://schemas.openxmlformats.org/officeDocument/2006/relationships/diagramLayout" Target="../diagrams/layout6.xml"/><Relationship Id="rId9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БЮДЖЕТ ДЛЯ ГРАЖДАН</a:t>
            </a:r>
            <a:b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ru-RU" b="1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 решению </a:t>
            </a:r>
            <a:r>
              <a:rPr lang="ru-RU" b="1" kern="12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Митрофановского</a:t>
            </a:r>
            <a:r>
              <a:rPr lang="ru-RU" b="1" kern="1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сельского</a:t>
            </a:r>
          </a:p>
          <a:p>
            <a:pPr marL="0" lvl="0" indent="0" algn="ctr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ru-RU" b="1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совета «О бюджете </a:t>
            </a:r>
            <a:r>
              <a:rPr lang="ru-RU" b="1" kern="12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Митрофановского</a:t>
            </a:r>
            <a:r>
              <a:rPr lang="ru-RU" b="1" kern="1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сельского поселения на </a:t>
            </a:r>
            <a:r>
              <a:rPr lang="ru-RU" b="1" kern="1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b="1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 и плановый период </a:t>
            </a:r>
          </a:p>
          <a:p>
            <a:pPr marL="0" lvl="0" indent="0" algn="ctr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ru-RU" b="1" kern="1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b="1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kern="1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b="1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годов»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3191762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9555" y="4004914"/>
            <a:ext cx="4351312" cy="1584326"/>
          </a:xfrm>
        </p:spPr>
        <p:txBody>
          <a:bodyPr/>
          <a:lstStyle/>
          <a:p>
            <a:pPr marL="0" indent="266700">
              <a:buNone/>
            </a:pPr>
            <a:r>
              <a:rPr lang="ru-RU" sz="1200" b="1" dirty="0" smtClean="0"/>
              <a:t> </a:t>
            </a:r>
            <a:r>
              <a:rPr lang="ru-RU" sz="1400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средства </a:t>
            </a:r>
            <a:r>
              <a:rPr lang="ru-RU" sz="1400" b="1" dirty="0">
                <a:solidFill>
                  <a:schemeClr val="accent4">
                    <a:lumMod val="75000"/>
                    <a:lumOff val="25000"/>
                  </a:schemeClr>
                </a:solidFill>
              </a:rPr>
              <a:t>федерального и регионального </a:t>
            </a:r>
            <a:r>
              <a:rPr lang="ru-RU" sz="1400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бюджетов;</a:t>
            </a:r>
          </a:p>
          <a:p>
            <a:pPr marL="0" indent="266700">
              <a:buNone/>
            </a:pPr>
            <a:r>
              <a:rPr lang="ru-RU" sz="1400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средства </a:t>
            </a:r>
            <a:r>
              <a:rPr lang="ru-RU" sz="1400" b="1" dirty="0">
                <a:solidFill>
                  <a:schemeClr val="accent4">
                    <a:lumMod val="75000"/>
                    <a:lumOff val="25000"/>
                  </a:schemeClr>
                </a:solidFill>
              </a:rPr>
              <a:t>местного </a:t>
            </a:r>
            <a:r>
              <a:rPr lang="ru-RU" sz="1400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бюджета;</a:t>
            </a:r>
          </a:p>
          <a:p>
            <a:pPr marL="0" indent="266700">
              <a:buNone/>
            </a:pPr>
            <a:r>
              <a:rPr lang="ru-RU" sz="1400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другие </a:t>
            </a:r>
            <a:r>
              <a:rPr lang="ru-RU" sz="1400" b="1" dirty="0">
                <a:solidFill>
                  <a:schemeClr val="accent4">
                    <a:lumMod val="75000"/>
                    <a:lumOff val="25000"/>
                  </a:schemeClr>
                </a:solidFill>
              </a:rPr>
              <a:t>внебюджетные источники финансирования</a:t>
            </a:r>
            <a:r>
              <a:rPr lang="ru-RU" sz="1200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.</a:t>
            </a:r>
            <a:endParaRPr lang="ru-RU" sz="1200"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endParaRPr lang="ru-RU" sz="1000" dirty="0" smtClean="0">
              <a:solidFill>
                <a:schemeClr val="accent4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endParaRPr lang="ru-RU" sz="1000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endParaRPr lang="ru-RU" sz="1000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61814" y="242366"/>
            <a:ext cx="4896594" cy="1848096"/>
          </a:xfrm>
          <a:prstGeom prst="roundRect">
            <a:avLst/>
          </a:prstGeom>
          <a:solidFill>
            <a:srgbClr val="DBD0F0"/>
          </a:solidFill>
          <a:ln>
            <a:solidFill>
              <a:srgbClr val="E8A2F4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85732" y="264893"/>
            <a:ext cx="458348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4">
                    <a:lumMod val="75000"/>
                    <a:lumOff val="25000"/>
                  </a:schemeClr>
                </a:solidFill>
                <a:latin typeface="+mn-lt"/>
              </a:rPr>
              <a:t>Муниципальная </a:t>
            </a:r>
            <a:r>
              <a:rPr lang="ru-RU" sz="1400" b="1" dirty="0">
                <a:solidFill>
                  <a:schemeClr val="accent4">
                    <a:lumMod val="75000"/>
                    <a:lumOff val="25000"/>
                  </a:schemeClr>
                </a:solidFill>
                <a:latin typeface="+mn-lt"/>
              </a:rPr>
              <a:t>программа представляет собой увязанный по ресурсам, исполнителям и срокам комплекс социально-экономических, организационно-хозяйственных и других мероприятий, обеспечивающих эффективное решение экономических, экологических, социальных и иных проблем развития муниципальных образований.</a:t>
            </a:r>
            <a:endParaRPr lang="ru-RU" sz="1400" b="1" dirty="0">
              <a:latin typeface="+mn-lt"/>
            </a:endParaRPr>
          </a:p>
          <a:p>
            <a:pPr algn="ctr"/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4787" y="119134"/>
            <a:ext cx="3556895" cy="18479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4" name="Скругленный прямоугольник 13"/>
          <p:cNvSpPr/>
          <p:nvPr/>
        </p:nvSpPr>
        <p:spPr>
          <a:xfrm>
            <a:off x="1603845" y="2629729"/>
            <a:ext cx="7175451" cy="626305"/>
          </a:xfrm>
          <a:prstGeom prst="roundRect">
            <a:avLst/>
          </a:prstGeom>
          <a:solidFill>
            <a:srgbClr val="51D3ED"/>
          </a:solidFill>
          <a:ln>
            <a:solidFill>
              <a:srgbClr val="5AACE4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Нашивка 12"/>
          <p:cNvSpPr/>
          <p:nvPr/>
        </p:nvSpPr>
        <p:spPr>
          <a:xfrm rot="5400000">
            <a:off x="1699551" y="1835896"/>
            <a:ext cx="547560" cy="1056692"/>
          </a:xfrm>
          <a:prstGeom prst="chevron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74032" y="2639660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>
                <a:solidFill>
                  <a:schemeClr val="accent4">
                    <a:lumMod val="75000"/>
                    <a:lumOff val="25000"/>
                  </a:schemeClr>
                </a:solidFill>
                <a:latin typeface="+mn-lt"/>
              </a:rPr>
              <a:t>Важнейшей составляющей механизма реализации программы является определение возможных источников и способов финансирования мероприятий.</a:t>
            </a:r>
            <a:endParaRPr lang="ru-RU" sz="1200" b="1" dirty="0">
              <a:latin typeface="+mn-lt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61814" y="3094302"/>
            <a:ext cx="6343727" cy="390830"/>
          </a:xfrm>
          <a:prstGeom prst="roundRect">
            <a:avLst/>
          </a:prstGeom>
          <a:solidFill>
            <a:srgbClr val="51D3ED"/>
          </a:solidFill>
          <a:ln>
            <a:solidFill>
              <a:srgbClr val="5AACE4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587093" y="3186929"/>
            <a:ext cx="60184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>
                <a:solidFill>
                  <a:schemeClr val="accent4">
                    <a:lumMod val="75000"/>
                    <a:lumOff val="25000"/>
                  </a:schemeClr>
                </a:solidFill>
                <a:latin typeface="+mn-lt"/>
              </a:rPr>
              <a:t>При реализации муниципальных </a:t>
            </a:r>
            <a:r>
              <a:rPr lang="ru-RU" sz="1100" b="1" dirty="0" smtClean="0">
                <a:solidFill>
                  <a:schemeClr val="accent4">
                    <a:lumMod val="75000"/>
                    <a:lumOff val="25000"/>
                  </a:schemeClr>
                </a:solidFill>
                <a:latin typeface="+mn-lt"/>
              </a:rPr>
              <a:t> </a:t>
            </a:r>
            <a:r>
              <a:rPr lang="ru-RU" sz="1100" b="1" dirty="0">
                <a:solidFill>
                  <a:schemeClr val="accent4">
                    <a:lumMod val="75000"/>
                    <a:lumOff val="25000"/>
                  </a:schemeClr>
                </a:solidFill>
                <a:latin typeface="+mn-lt"/>
              </a:rPr>
              <a:t>программ могут </a:t>
            </a:r>
            <a:r>
              <a:rPr lang="ru-RU" sz="1100" b="1" dirty="0" smtClean="0">
                <a:solidFill>
                  <a:schemeClr val="accent4">
                    <a:lumMod val="75000"/>
                    <a:lumOff val="25000"/>
                  </a:schemeClr>
                </a:solidFill>
                <a:latin typeface="+mn-lt"/>
              </a:rPr>
              <a:t>использоваться:</a:t>
            </a:r>
            <a:endParaRPr lang="ru-RU" sz="1100" b="1" dirty="0">
              <a:solidFill>
                <a:schemeClr val="accent4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19" name="Нашивка 18"/>
          <p:cNvSpPr/>
          <p:nvPr/>
        </p:nvSpPr>
        <p:spPr>
          <a:xfrm rot="5400000">
            <a:off x="1679814" y="3250303"/>
            <a:ext cx="587034" cy="1056692"/>
          </a:xfrm>
          <a:prstGeom prst="chevron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004" y="4583769"/>
            <a:ext cx="310614" cy="310614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786" y="4007158"/>
            <a:ext cx="310614" cy="310614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004" y="4894383"/>
            <a:ext cx="310614" cy="310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2874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нутый угол 14"/>
          <p:cNvSpPr/>
          <p:nvPr/>
        </p:nvSpPr>
        <p:spPr>
          <a:xfrm>
            <a:off x="4987033" y="4418700"/>
            <a:ext cx="3988864" cy="2250659"/>
          </a:xfrm>
          <a:prstGeom prst="foldedCorner">
            <a:avLst/>
          </a:prstGeom>
          <a:solidFill>
            <a:srgbClr val="CCFFCC"/>
          </a:solidFill>
          <a:ln>
            <a:solidFill>
              <a:srgbClr val="CCFFCC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Загнутый угол 13"/>
          <p:cNvSpPr/>
          <p:nvPr/>
        </p:nvSpPr>
        <p:spPr>
          <a:xfrm>
            <a:off x="251520" y="4381167"/>
            <a:ext cx="3554485" cy="2360202"/>
          </a:xfrm>
          <a:prstGeom prst="foldedCorner">
            <a:avLst/>
          </a:prstGeom>
          <a:solidFill>
            <a:srgbClr val="CCFFCC"/>
          </a:solidFill>
          <a:ln>
            <a:solidFill>
              <a:srgbClr val="CCFFCC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Штриховая стрелка вправо 10"/>
          <p:cNvSpPr/>
          <p:nvPr/>
        </p:nvSpPr>
        <p:spPr>
          <a:xfrm rot="5400000">
            <a:off x="3998795" y="3076476"/>
            <a:ext cx="725769" cy="1883617"/>
          </a:xfrm>
          <a:prstGeom prst="stripedRightArrow">
            <a:avLst>
              <a:gd name="adj1" fmla="val 50000"/>
              <a:gd name="adj2" fmla="val 47759"/>
            </a:avLst>
          </a:prstGeom>
          <a:solidFill>
            <a:srgbClr val="FFFF99">
              <a:alpha val="72000"/>
            </a:srgbClr>
          </a:solidFill>
          <a:ln>
            <a:solidFill>
              <a:srgbClr val="FFFF66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7659" y="2533697"/>
            <a:ext cx="8688237" cy="1330287"/>
          </a:xfrm>
        </p:spPr>
        <p:txBody>
          <a:bodyPr/>
          <a:lstStyle/>
          <a:p>
            <a:pPr algn="just"/>
            <a:r>
              <a:rPr lang="ru-RU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Расходные </a:t>
            </a:r>
            <a:r>
              <a:rPr lang="ru-RU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обязательства муниципального образования устанавливаются органами местного самоуправления самостоятельно и исполняются за счет собственных доходов и источников финансирования дефицита соответствующего местного бюджета, за исключением расходных обязательств, принимаемых и исполняемых при осуществлении органами местного самоуправления переданных им отдельных государственных полномочий. В этом случае расходные обязательства исполняются за счет и в пределах субвенций из бюджета субъекта Российской Федерации. </a:t>
            </a:r>
            <a:endParaRPr lang="ru-RU" sz="11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endParaRPr lang="ru-RU" sz="1100" dirty="0" smtClean="0"/>
          </a:p>
          <a:p>
            <a:pPr marL="0" indent="0">
              <a:buNone/>
            </a:pPr>
            <a:endParaRPr lang="ru-RU" sz="1100" dirty="0"/>
          </a:p>
          <a:p>
            <a:pPr marL="0" indent="0">
              <a:buNone/>
            </a:pPr>
            <a:endParaRPr lang="ru-RU" sz="1100" dirty="0" smtClean="0"/>
          </a:p>
          <a:p>
            <a:pPr marL="0" indent="0">
              <a:buNone/>
            </a:pPr>
            <a:endParaRPr lang="ru-RU" sz="1100" dirty="0"/>
          </a:p>
          <a:p>
            <a:pPr marL="0" indent="0">
              <a:buNone/>
            </a:pPr>
            <a:endParaRPr lang="ru-RU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303489" y="162170"/>
            <a:ext cx="3672408" cy="1763241"/>
          </a:xfrm>
          <a:prstGeom prst="roundRect">
            <a:avLst/>
          </a:prstGeom>
          <a:solidFill>
            <a:srgbClr val="F5D9F7"/>
          </a:solidFill>
          <a:ln>
            <a:solidFill>
              <a:srgbClr val="F5D9F7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3656645" y="649564"/>
            <a:ext cx="2016224" cy="1944216"/>
          </a:xfrm>
          <a:prstGeom prst="rightArrow">
            <a:avLst/>
          </a:prstGeom>
          <a:solidFill>
            <a:srgbClr val="DBD0F0"/>
          </a:solidFill>
          <a:ln>
            <a:solidFill>
              <a:srgbClr val="E2B5E5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251520" y="332656"/>
            <a:ext cx="3672408" cy="2238790"/>
          </a:xfrm>
          <a:prstGeom prst="roundRect">
            <a:avLst/>
          </a:prstGeom>
          <a:solidFill>
            <a:srgbClr val="DBD0F0"/>
          </a:solidFill>
          <a:ln>
            <a:solidFill>
              <a:srgbClr val="C48CCA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52862" y="386965"/>
            <a:ext cx="367240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Под </a:t>
            </a:r>
            <a:r>
              <a:rPr lang="ru-RU" sz="1100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расходными обязательствами </a:t>
            </a:r>
            <a:r>
              <a:rPr lang="ru-RU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следует понимать возникающие на основе закона, иного нормативного правового акта, договора или соглашения обязанности публично-правового образования (Российской Федерации, субъекта Российской Федерации, муниципального образования) или действующего от его имени бюджетного учреждения предоставить физическому или юридическому лицу, иному публично-правовому образованию, субъекту международного права средства из соответствующего бюджета.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23928" y="1073195"/>
            <a:ext cx="1501824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Расходные обязательства тесно взаимосвязаны с бюджетными обязательствами.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03577" y="248244"/>
            <a:ext cx="3438053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Так, расходные обязательства становятся </a:t>
            </a:r>
            <a:r>
              <a:rPr lang="ru-RU" sz="1100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бюджетными обязательствами </a:t>
            </a:r>
            <a:r>
              <a:rPr lang="ru-RU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с даты вступления в силу федерального закона (решения) о бюджете на следующий финансовый год, в котором закреплены соответствующие расходы. Иными словами, бюджетные обязательства — это законодательно закрепленные в финансово- плановом акте расходные обязательства. 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517234"/>
            <a:ext cx="505222" cy="51324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481189" y="186904"/>
            <a:ext cx="689728" cy="709157"/>
          </a:xfrm>
          <a:prstGeom prst="rect">
            <a:avLst/>
          </a:prstGeom>
        </p:spPr>
      </p:pic>
      <p:sp>
        <p:nvSpPr>
          <p:cNvPr id="12" name="Скругленный прямоугольник 11"/>
          <p:cNvSpPr/>
          <p:nvPr/>
        </p:nvSpPr>
        <p:spPr>
          <a:xfrm>
            <a:off x="5504336" y="3773206"/>
            <a:ext cx="2690881" cy="637698"/>
          </a:xfrm>
          <a:prstGeom prst="roundRect">
            <a:avLst/>
          </a:prstGeom>
          <a:solidFill>
            <a:srgbClr val="FFFF66">
              <a:alpha val="55000"/>
            </a:srgbClr>
          </a:solidFill>
          <a:ln>
            <a:solidFill>
              <a:srgbClr val="FFFF66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594547" y="3781002"/>
            <a:ext cx="244827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В рамках расходных обязательств выделяют публичные и публичные нормативные обязательства</a:t>
            </a:r>
            <a:endParaRPr lang="ru-RU" sz="11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3621" y="4465214"/>
            <a:ext cx="348910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Публичные обязательства</a:t>
            </a:r>
            <a:r>
              <a:rPr lang="ru-RU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- обусловленные законом, иным нормативным правовым актом расходные обязательства публично-правового образования перед физическим или юридическим лицом, иным публично-правовым образованием, подлежащие исполнению в установленном соответствующим законом, иным нормативным правовым актом размере или имеющие установленный указанным законом, актом порядок его определения (расчета, индексации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)</a:t>
            </a:r>
            <a:r>
              <a:rPr lang="ru-RU" sz="11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. </a:t>
            </a:r>
            <a:endParaRPr lang="ru-RU" sz="11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73253" y="4805545"/>
            <a:ext cx="3816424" cy="1107996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Публичные нормативные обязательства </a:t>
            </a:r>
            <a:r>
              <a:rPr lang="ru-RU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- публичные обязательства перед физическим лицом, подлежащие исполнению в денежной форме в установленном соответствующим законом, иным нормативным правовым актом размере или имеющие установленный порядок его индексации. </a:t>
            </a: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5653" y="3319592"/>
            <a:ext cx="811686" cy="811686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3333" y="5540798"/>
            <a:ext cx="1761644" cy="1194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7043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83365" y="90982"/>
            <a:ext cx="7355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284C6A"/>
                </a:solidFill>
                <a:latin typeface="+mn-lt"/>
              </a:rPr>
              <a:t>Бюджетный</a:t>
            </a:r>
            <a:r>
              <a:rPr lang="ru-RU" sz="2800" dirty="0" smtClean="0">
                <a:solidFill>
                  <a:srgbClr val="284C6A"/>
                </a:solidFill>
                <a:latin typeface="+mn-lt"/>
              </a:rPr>
              <a:t> </a:t>
            </a:r>
            <a:r>
              <a:rPr lang="ru-RU" sz="2400" dirty="0" smtClean="0">
                <a:solidFill>
                  <a:srgbClr val="284C6A"/>
                </a:solidFill>
                <a:latin typeface="+mn-lt"/>
              </a:rPr>
              <a:t>прогноз</a:t>
            </a:r>
            <a:endParaRPr lang="ru-RU" sz="2400" dirty="0">
              <a:solidFill>
                <a:srgbClr val="284C6A"/>
              </a:solidFill>
              <a:latin typeface="+mn-lt"/>
            </a:endParaRP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1687170191"/>
              </p:ext>
            </p:extLst>
          </p:nvPr>
        </p:nvGraphicFramePr>
        <p:xfrm>
          <a:off x="179512" y="1844824"/>
          <a:ext cx="6768752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2577" y="90982"/>
            <a:ext cx="3096344" cy="326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7633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170144"/>
            <a:ext cx="7355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284C6A"/>
                </a:solidFill>
                <a:latin typeface="+mn-lt"/>
              </a:rPr>
              <a:t>Структура налоговых и неналоговых доходов бюджета </a:t>
            </a:r>
            <a:r>
              <a:rPr lang="ru-RU" sz="2400" dirty="0" err="1" smtClean="0">
                <a:solidFill>
                  <a:srgbClr val="284C6A"/>
                </a:solidFill>
                <a:latin typeface="+mn-lt"/>
              </a:rPr>
              <a:t>Митрофановского</a:t>
            </a:r>
            <a:r>
              <a:rPr lang="ru-RU" sz="2400" dirty="0" smtClean="0">
                <a:solidFill>
                  <a:srgbClr val="284C6A"/>
                </a:solidFill>
                <a:latin typeface="+mn-lt"/>
              </a:rPr>
              <a:t> сельского поселения  на </a:t>
            </a:r>
            <a:r>
              <a:rPr lang="ru-RU" sz="2400" dirty="0" smtClean="0">
                <a:solidFill>
                  <a:srgbClr val="284C6A"/>
                </a:solidFill>
                <a:latin typeface="+mn-lt"/>
              </a:rPr>
              <a:t>2019год</a:t>
            </a:r>
            <a:endParaRPr lang="ru-RU" sz="2400" dirty="0">
              <a:solidFill>
                <a:srgbClr val="284C6A"/>
              </a:solidFill>
              <a:latin typeface="+mn-lt"/>
            </a:endParaRP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4224202278"/>
              </p:ext>
            </p:extLst>
          </p:nvPr>
        </p:nvGraphicFramePr>
        <p:xfrm>
          <a:off x="440677" y="1340768"/>
          <a:ext cx="6840760" cy="28973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352997370"/>
              </p:ext>
            </p:extLst>
          </p:nvPr>
        </p:nvGraphicFramePr>
        <p:xfrm>
          <a:off x="254630" y="4005064"/>
          <a:ext cx="8424936" cy="2752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0653" y="756080"/>
            <a:ext cx="2078360" cy="2078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755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9306303"/>
              </p:ext>
            </p:extLst>
          </p:nvPr>
        </p:nvGraphicFramePr>
        <p:xfrm>
          <a:off x="105991" y="1412775"/>
          <a:ext cx="8856985" cy="4909567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111677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4345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53650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2008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432049"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Раздел, подраздел</a:t>
                      </a:r>
                      <a:endParaRPr lang="ru-RU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Наименование</a:t>
                      </a:r>
                      <a:endParaRPr lang="ru-RU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2019</a:t>
                      </a:r>
                      <a:endParaRPr lang="ru-RU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2020</a:t>
                      </a:r>
                      <a:endParaRPr lang="ru-RU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2021</a:t>
                      </a:r>
                      <a:endParaRPr lang="ru-RU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8905"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01.02</a:t>
                      </a:r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Функционирование высшего должностного лица муниципального образования</a:t>
                      </a:r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740,1</a:t>
                      </a:r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01.04</a:t>
                      </a:r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Функционирование местных администраций</a:t>
                      </a:r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2542,5</a:t>
                      </a:r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01.07</a:t>
                      </a:r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Обеспечение проведения выборов и референдумов</a:t>
                      </a:r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300,0</a:t>
                      </a:r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01.13</a:t>
                      </a:r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Другие общегосударственные вопросы</a:t>
                      </a:r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49,2</a:t>
                      </a:r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/>
                      <a:endParaRPr lang="ru-RU" sz="11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02.03</a:t>
                      </a:r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Мобилизационная и вневойсковая подготовка</a:t>
                      </a:r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191,6</a:t>
                      </a:r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60040">
                <a:tc>
                  <a:txBody>
                    <a:bodyPr/>
                    <a:lstStyle/>
                    <a:p>
                      <a:pPr algn="ctr"/>
                      <a:endParaRPr lang="ru-RU" sz="11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08.01</a:t>
                      </a:r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Культура (межбюджетные трансферты)</a:t>
                      </a:r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30,4</a:t>
                      </a:r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endParaRPr lang="ru-RU" sz="11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11.02</a:t>
                      </a:r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Физическая культура и спорт</a:t>
                      </a:r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30,0</a:t>
                      </a:r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endParaRPr lang="ru-RU" sz="11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Национальная экономика</a:t>
                      </a:r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295,0</a:t>
                      </a:r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endParaRPr lang="ru-RU" sz="11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2"/>
                          </a:solidFill>
                        </a:rPr>
                        <a:t>Жилищно-коммунальное хозяйство</a:t>
                      </a:r>
                      <a:endParaRPr lang="ru-RU" sz="11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2"/>
                          </a:solidFill>
                        </a:rPr>
                        <a:t>702,6</a:t>
                      </a:r>
                      <a:endParaRPr lang="ru-RU" sz="11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</a:tr>
              <a:tr h="655374">
                <a:tc>
                  <a:txBody>
                    <a:bodyPr/>
                    <a:lstStyle/>
                    <a:p>
                      <a:pPr algn="ctr"/>
                      <a:endParaRPr lang="ru-RU" sz="11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ИТОГО:</a:t>
                      </a:r>
                      <a:endParaRPr lang="ru-RU" sz="11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4895,7</a:t>
                      </a:r>
                      <a:endParaRPr lang="ru-RU" sz="11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859216" cy="366936"/>
          </a:xfrm>
        </p:spPr>
        <p:txBody>
          <a:bodyPr/>
          <a:lstStyle/>
          <a:p>
            <a:pPr algn="ctr"/>
            <a:r>
              <a:rPr lang="ru-RU" sz="1800" dirty="0" smtClean="0"/>
              <a:t>Распределение бюджетных ассигнований по разделам и подразделам на </a:t>
            </a:r>
            <a:r>
              <a:rPr lang="ru-RU" sz="1800" dirty="0" smtClean="0"/>
              <a:t>2019 </a:t>
            </a:r>
            <a:r>
              <a:rPr lang="ru-RU" sz="1800" dirty="0" smtClean="0"/>
              <a:t>год и плановый период </a:t>
            </a:r>
            <a:r>
              <a:rPr lang="ru-RU" sz="1800" dirty="0" smtClean="0"/>
              <a:t>2020 </a:t>
            </a:r>
            <a:r>
              <a:rPr lang="ru-RU" sz="1800" dirty="0" smtClean="0"/>
              <a:t>и </a:t>
            </a:r>
            <a:r>
              <a:rPr lang="ru-RU" sz="1800" dirty="0" smtClean="0"/>
              <a:t>2021 </a:t>
            </a:r>
            <a:r>
              <a:rPr lang="ru-RU" sz="1800" dirty="0" smtClean="0"/>
              <a:t>годов, тыс. руб.</a:t>
            </a:r>
            <a:endParaRPr lang="ru-RU" sz="18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478" b="89855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7" y="1556792"/>
            <a:ext cx="864096" cy="1144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5183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674034" y="260648"/>
            <a:ext cx="7859216" cy="366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pPr algn="ctr"/>
            <a:r>
              <a:rPr lang="ru-RU" sz="2400" kern="0" dirty="0" smtClean="0"/>
              <a:t>Доля программных расходов бюджета </a:t>
            </a:r>
            <a:r>
              <a:rPr lang="ru-RU" sz="2400" kern="0" dirty="0" err="1" smtClean="0"/>
              <a:t>Митрофановского</a:t>
            </a:r>
            <a:r>
              <a:rPr lang="ru-RU" sz="2400" kern="0" dirty="0" smtClean="0"/>
              <a:t> сельского поселения</a:t>
            </a:r>
            <a:endParaRPr lang="ru-RU" sz="2400" kern="0" dirty="0"/>
          </a:p>
        </p:txBody>
      </p:sp>
      <p:sp>
        <p:nvSpPr>
          <p:cNvPr id="14" name="TextBox 13"/>
          <p:cNvSpPr txBox="1"/>
          <p:nvPr/>
        </p:nvSpPr>
        <p:spPr>
          <a:xfrm>
            <a:off x="251520" y="764704"/>
            <a:ext cx="8712968" cy="309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7675" algn="just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протяжении последних лет на всех </a:t>
            </a:r>
            <a:r>
              <a:rPr lang="ru-RU" alt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уровнях </a:t>
            </a:r>
            <a:r>
              <a:rPr lang="ru-RU" alt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власти предпринимаются активные шаги для перехода к программно-целевому методу управления общественными финансами. Муниципальное образование </a:t>
            </a:r>
            <a:r>
              <a:rPr lang="ru-RU" altLang="ru-RU" sz="16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Митрофановское</a:t>
            </a:r>
            <a:r>
              <a:rPr lang="ru-RU" alt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сельское поселение Нижнегорского района Республики Крым перешло </a:t>
            </a:r>
            <a:r>
              <a:rPr lang="ru-RU" alt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формированию программного бюджета с </a:t>
            </a:r>
            <a:r>
              <a:rPr lang="ru-RU" alt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2016 </a:t>
            </a:r>
            <a:r>
              <a:rPr lang="ru-RU" alt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года. </a:t>
            </a:r>
            <a:r>
              <a:rPr lang="ru-RU" alt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alt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с утвержденным Перечнем муниципальных программ разработаны и утверждены постановлениями администрации </a:t>
            </a:r>
            <a:r>
              <a:rPr lang="ru-RU" altLang="ru-RU" sz="16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Митрофановского</a:t>
            </a:r>
            <a:r>
              <a:rPr lang="ru-RU" alt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сельского поселения 3 муниципальные программы </a:t>
            </a:r>
            <a:r>
              <a:rPr lang="ru-RU" alt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период до  </a:t>
            </a:r>
            <a:r>
              <a:rPr lang="ru-RU" alt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и 1 муниципальная программа на период до 2025 года. </a:t>
            </a:r>
            <a:r>
              <a:rPr lang="ru-RU" alt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на практике осуществлено внедрение программно-целевого метода планирования, при котором бюджетные средства направляются на достижение поставленных целей и используются максимально </a:t>
            </a:r>
            <a:r>
              <a:rPr lang="ru-RU" alt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эффективно.</a:t>
            </a:r>
          </a:p>
          <a:p>
            <a:pPr indent="447675" algn="just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Расходная </a:t>
            </a:r>
            <a:r>
              <a:rPr lang="ru-RU" alt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часть бюджета сформирована исходя из программно-целевых подходов. </a:t>
            </a:r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2020 </a:t>
            </a:r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году </a:t>
            </a: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95,7% </a:t>
            </a:r>
            <a:r>
              <a:rPr lang="ru-RU" altLang="ru-RU" sz="1600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всех бюджетных средств будут направляться на </a:t>
            </a:r>
            <a:r>
              <a:rPr lang="ru-RU" altLang="ru-RU" sz="1600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реализацию </a:t>
            </a:r>
            <a:r>
              <a:rPr lang="ru-RU" altLang="ru-RU" sz="1600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муниципальных </a:t>
            </a:r>
            <a:r>
              <a:rPr lang="ru-RU" altLang="ru-RU" sz="1600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программ, в 2021 году программные расходы составляют 95,7% и в 2022 году – 95,2%. </a:t>
            </a:r>
            <a:r>
              <a:rPr lang="ru-RU" altLang="ru-RU" sz="1600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Программно-целевой метод повысит результативность бюджетных расходов.</a:t>
            </a:r>
          </a:p>
          <a:p>
            <a:endParaRPr lang="ru-RU" sz="1600" dirty="0" smtClean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47158" y="4941168"/>
            <a:ext cx="8712968" cy="1008112"/>
          </a:xfrm>
          <a:prstGeom prst="roundRect">
            <a:avLst/>
          </a:prstGeom>
          <a:solidFill>
            <a:srgbClr val="D5F4FF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47675" algn="just">
              <a:buFont typeface="Wingdings" panose="05000000000000000000" pitchFamily="2" charset="2"/>
              <a:buNone/>
              <a:defRPr/>
            </a:pPr>
            <a:r>
              <a:rPr lang="ru-RU" sz="1400" dirty="0">
                <a:solidFill>
                  <a:schemeClr val="tx2">
                    <a:lumMod val="10000"/>
                  </a:schemeClr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Непрограммная часть </a:t>
            </a:r>
            <a:r>
              <a:rPr lang="ru-RU" sz="1400" dirty="0" smtClean="0">
                <a:solidFill>
                  <a:schemeClr val="tx2">
                    <a:lumMod val="10000"/>
                  </a:schemeClr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местного </a:t>
            </a:r>
            <a:r>
              <a:rPr lang="ru-RU" sz="1400" dirty="0">
                <a:solidFill>
                  <a:schemeClr val="tx2">
                    <a:lumMod val="10000"/>
                  </a:schemeClr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бюджета включает </a:t>
            </a:r>
            <a:r>
              <a:rPr lang="ru-RU" sz="1400" dirty="0" smtClean="0">
                <a:solidFill>
                  <a:schemeClr val="tx2">
                    <a:lumMod val="10000"/>
                  </a:schemeClr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расходы на мобилизационную и вневойсковую подготовку, а так же расходы на осуществление переданных органам местного самоуправления в Республике Крым отдельных государственных полномочий в сфере административной ответственности. </a:t>
            </a:r>
          </a:p>
          <a:p>
            <a:pPr indent="447675" algn="just">
              <a:buFont typeface="Wingdings" panose="05000000000000000000" pitchFamily="2" charset="2"/>
              <a:buNone/>
              <a:defRPr/>
            </a:pPr>
            <a:endParaRPr lang="ru-RU" altLang="ru-RU" sz="1400" dirty="0">
              <a:solidFill>
                <a:schemeClr val="accent4">
                  <a:lumMod val="10000"/>
                </a:schemeClr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6878" y="3914302"/>
            <a:ext cx="750912" cy="849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6433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4" y="44450"/>
            <a:ext cx="8424862" cy="50423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altLang="ru-RU" sz="2400" dirty="0"/>
              <a:t>Контактная информация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567608"/>
            <a:ext cx="80645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tx1">
                    <a:lumMod val="10000"/>
                  </a:schemeClr>
                </a:solidFill>
              </a:rPr>
              <a:t>Адрес: </a:t>
            </a:r>
            <a:r>
              <a:rPr lang="ru-RU" sz="1400" dirty="0" smtClean="0">
                <a:solidFill>
                  <a:schemeClr val="tx1">
                    <a:lumMod val="10000"/>
                  </a:schemeClr>
                </a:solidFill>
              </a:rPr>
              <a:t>297133, Республика Крым, Нижнегорский район, с. Митрофановка, ул</a:t>
            </a:r>
            <a:r>
              <a:rPr lang="ru-RU" sz="1400" dirty="0">
                <a:solidFill>
                  <a:schemeClr val="tx1">
                    <a:lumMod val="10000"/>
                  </a:schemeClr>
                </a:solidFill>
              </a:rPr>
              <a:t>. </a:t>
            </a:r>
            <a:r>
              <a:rPr lang="ru-RU" sz="1400" dirty="0" smtClean="0">
                <a:solidFill>
                  <a:schemeClr val="tx1">
                    <a:lumMod val="10000"/>
                  </a:schemeClr>
                </a:solidFill>
              </a:rPr>
              <a:t>Школьная, 7а; </a:t>
            </a:r>
          </a:p>
          <a:p>
            <a:pPr algn="ctr">
              <a:defRPr/>
            </a:pPr>
            <a:r>
              <a:rPr lang="ru-RU" b="1" dirty="0" smtClean="0">
                <a:solidFill>
                  <a:schemeClr val="tx1">
                    <a:lumMod val="10000"/>
                  </a:schemeClr>
                </a:solidFill>
              </a:rPr>
              <a:t>Электронный </a:t>
            </a:r>
            <a:r>
              <a:rPr lang="ru-RU" b="1" dirty="0">
                <a:solidFill>
                  <a:schemeClr val="tx1">
                    <a:lumMod val="10000"/>
                  </a:schemeClr>
                </a:solidFill>
              </a:rPr>
              <a:t>адрес:</a:t>
            </a:r>
            <a:r>
              <a:rPr lang="ru-RU" sz="1400" b="1" dirty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en-US" sz="1400" dirty="0" smtClean="0">
                <a:solidFill>
                  <a:schemeClr val="tx1">
                    <a:lumMod val="10000"/>
                  </a:schemeClr>
                </a:solidFill>
              </a:rPr>
              <a:t>mitr.sov@yandex.ru</a:t>
            </a:r>
            <a:endParaRPr lang="ru-RU" sz="1400" dirty="0">
              <a:solidFill>
                <a:schemeClr val="tx1">
                  <a:lumMod val="10000"/>
                </a:schemeClr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9409715"/>
              </p:ext>
            </p:extLst>
          </p:nvPr>
        </p:nvGraphicFramePr>
        <p:xfrm>
          <a:off x="251520" y="1484784"/>
          <a:ext cx="6977312" cy="26174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9993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17738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/>
                        <a:t>Должность</a:t>
                      </a:r>
                      <a:endParaRPr lang="ru-RU" sz="1100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 marL="25601" marR="25601" marT="12796" marB="1279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/>
                        <a:t>Ф.И.О.</a:t>
                      </a:r>
                      <a:endParaRPr lang="ru-RU" sz="1100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 marL="25601" marR="25601" marT="12796" marB="12796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69866"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</a:rPr>
                        <a:t>Председатель </a:t>
                      </a:r>
                      <a:r>
                        <a:rPr lang="ru-RU" sz="1100" dirty="0" err="1" smtClean="0">
                          <a:solidFill>
                            <a:schemeClr val="tx1">
                              <a:lumMod val="10000"/>
                            </a:schemeClr>
                          </a:solidFill>
                        </a:rPr>
                        <a:t>Митрофановского</a:t>
                      </a:r>
                      <a:r>
                        <a:rPr lang="ru-RU" sz="110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</a:rPr>
                        <a:t> сельского совета-глава администрации </a:t>
                      </a:r>
                      <a:r>
                        <a:rPr lang="ru-RU" sz="1100" dirty="0" err="1" smtClean="0">
                          <a:solidFill>
                            <a:schemeClr val="tx1">
                              <a:lumMod val="10000"/>
                            </a:schemeClr>
                          </a:solidFill>
                        </a:rPr>
                        <a:t>Митрофановского</a:t>
                      </a:r>
                      <a:r>
                        <a:rPr lang="ru-RU" sz="110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</a:rPr>
                        <a:t> сельского поселения</a:t>
                      </a:r>
                      <a:endParaRPr lang="ru-RU" sz="1100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 marL="25601" marR="25601" marT="12796" marB="12796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ru-RU" sz="1100" dirty="0" err="1" smtClean="0">
                          <a:solidFill>
                            <a:schemeClr val="tx1">
                              <a:lumMod val="10000"/>
                            </a:schemeClr>
                          </a:solidFill>
                        </a:rPr>
                        <a:t>Сунгатуллина</a:t>
                      </a:r>
                      <a:r>
                        <a:rPr lang="ru-RU" sz="1100" baseline="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</a:rPr>
                        <a:t> Наталья Вячеславовна</a:t>
                      </a:r>
                      <a:endParaRPr lang="ru-RU" sz="1100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 marL="25601" marR="25601" marT="12796" marB="12796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604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00" b="1" dirty="0" smtClean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</a:rPr>
                        <a:t>Заместитель председателя </a:t>
                      </a:r>
                      <a:r>
                        <a:rPr lang="ru-RU" sz="1200" b="0" dirty="0" err="1" smtClean="0">
                          <a:solidFill>
                            <a:schemeClr val="tx1">
                              <a:lumMod val="10000"/>
                            </a:schemeClr>
                          </a:solidFill>
                        </a:rPr>
                        <a:t>Митрофановского</a:t>
                      </a:r>
                      <a:r>
                        <a:rPr lang="ru-RU" sz="1200" b="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</a:rPr>
                        <a:t> сельского совета</a:t>
                      </a:r>
                    </a:p>
                  </a:txBody>
                  <a:tcPr marL="91455" marR="91455" marT="45710" marB="45710"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Пивненко Юрий Анатольевич</a:t>
                      </a:r>
                      <a:endParaRPr lang="ru-RU" sz="1100" dirty="0"/>
                    </a:p>
                  </a:txBody>
                  <a:tcPr marL="91455" marR="91455" marT="45710" marB="4571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84076"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</a:rPr>
                        <a:t>Заведующий сектором по вопросам финансов и бухгалтерского учёта</a:t>
                      </a:r>
                      <a:endParaRPr lang="ru-RU" sz="1100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 marL="25601" marR="25601" marT="12796" marB="12796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</a:rPr>
                        <a:t>Токарева Ольга Викторовна</a:t>
                      </a:r>
                      <a:endParaRPr lang="ru-RU" sz="1100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 marL="25601" marR="25601" marT="12796" marB="12796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37452"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</a:rPr>
                        <a:t>Ведущий специалист по вопросам муниципального имущества, землеустройства и территориального планирования</a:t>
                      </a:r>
                      <a:endParaRPr lang="ru-RU" sz="1100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 marL="25601" marR="25601" marT="12796" marB="12796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</a:rPr>
                        <a:t>Цапенко Александр Юрьевич</a:t>
                      </a:r>
                      <a:endParaRPr lang="ru-RU" sz="1100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 marL="25601" marR="25601" marT="12796" marB="12796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21965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1" name="Rectangle 13"/>
          <p:cNvSpPr>
            <a:spLocks noGrp="1" noChangeArrowheads="1"/>
          </p:cNvSpPr>
          <p:nvPr>
            <p:ph type="title"/>
          </p:nvPr>
        </p:nvSpPr>
        <p:spPr>
          <a:xfrm>
            <a:off x="457200" y="188640"/>
            <a:ext cx="8077200" cy="914400"/>
          </a:xfrm>
        </p:spPr>
        <p:txBody>
          <a:bodyPr/>
          <a:lstStyle/>
          <a:p>
            <a:pPr algn="ctr"/>
            <a:r>
              <a:rPr lang="ru-RU" sz="2400" dirty="0" smtClean="0"/>
              <a:t>Что такое бюджет для граждан?</a:t>
            </a:r>
            <a:endParaRPr lang="ru-RU" sz="2400" dirty="0"/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body" idx="1"/>
          </p:nvPr>
        </p:nvSpPr>
        <p:spPr>
          <a:xfrm>
            <a:off x="457200" y="908720"/>
            <a:ext cx="8435280" cy="5492080"/>
          </a:xfrm>
        </p:spPr>
        <p:txBody>
          <a:bodyPr/>
          <a:lstStyle/>
          <a:p>
            <a:pPr marL="0" indent="0">
              <a:buNone/>
            </a:pPr>
            <a:endParaRPr lang="ru-RU" sz="1100" dirty="0"/>
          </a:p>
        </p:txBody>
      </p:sp>
      <p:sp>
        <p:nvSpPr>
          <p:cNvPr id="2" name="Загнутый угол 1"/>
          <p:cNvSpPr/>
          <p:nvPr/>
        </p:nvSpPr>
        <p:spPr>
          <a:xfrm>
            <a:off x="457200" y="920992"/>
            <a:ext cx="8219256" cy="1395683"/>
          </a:xfrm>
          <a:prstGeom prst="foldedCorner">
            <a:avLst/>
          </a:prstGeom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12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Бюджет </a:t>
            </a:r>
            <a:r>
              <a:rPr lang="ru-RU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для граждан - это упрощенная версия бюджетного документа, которая использует неформальный язык и доступные форматы, чтобы облегчить для граждан понимание бюджета, объяснить им планы и действия органов местного самоуправления во время бюджетного года и показать формы возможного взаимодействия по вопросам расходования общественных финансов.</a:t>
            </a:r>
          </a:p>
        </p:txBody>
      </p:sp>
      <p:sp>
        <p:nvSpPr>
          <p:cNvPr id="5" name="Загнутый угол 4"/>
          <p:cNvSpPr/>
          <p:nvPr/>
        </p:nvSpPr>
        <p:spPr>
          <a:xfrm>
            <a:off x="3779912" y="2397157"/>
            <a:ext cx="5184576" cy="1080120"/>
          </a:xfrm>
          <a:prstGeom prst="foldedCorner">
            <a:avLst/>
          </a:prstGeom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just">
              <a:lnSpc>
                <a:spcPct val="100000"/>
              </a:lnSpc>
              <a:buNone/>
            </a:pPr>
            <a:endParaRPr lang="ru-RU" sz="13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ru-RU" sz="13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Граждане </a:t>
            </a:r>
            <a:r>
              <a:rPr lang="ru-RU" sz="13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 каждой семьи, для каждого человека.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006610891"/>
              </p:ext>
            </p:extLst>
          </p:nvPr>
        </p:nvGraphicFramePr>
        <p:xfrm>
          <a:off x="179512" y="2316676"/>
          <a:ext cx="5280248" cy="42882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Скругленная прямоугольная выноска 3"/>
          <p:cNvSpPr/>
          <p:nvPr/>
        </p:nvSpPr>
        <p:spPr>
          <a:xfrm>
            <a:off x="480492" y="2524341"/>
            <a:ext cx="1571228" cy="1008112"/>
          </a:xfrm>
          <a:prstGeom prst="wedgeRoundRectCallout">
            <a:avLst>
              <a:gd name="adj1" fmla="val -20833"/>
              <a:gd name="adj2" fmla="val 67224"/>
              <a:gd name="adj3" fmla="val 16667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/>
              <a:t>Гражданин как налогоплательщик</a:t>
            </a:r>
            <a:endParaRPr lang="ru-RU" sz="11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0733" y="4270591"/>
            <a:ext cx="3333755" cy="2227072"/>
          </a:xfrm>
          <a:prstGeom prst="rect">
            <a:avLst/>
          </a:prstGeom>
          <a:ln>
            <a:noFill/>
          </a:ln>
          <a:effectLst>
            <a:outerShdw blurRad="50800" dist="50800" dir="5400000" algn="ctr" rotWithShape="0">
              <a:srgbClr val="000000">
                <a:alpha val="39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88640"/>
            <a:ext cx="8077200" cy="914400"/>
          </a:xfrm>
        </p:spPr>
        <p:txBody>
          <a:bodyPr/>
          <a:lstStyle/>
          <a:p>
            <a:pPr algn="ctr"/>
            <a:r>
              <a:rPr lang="ru-RU" sz="2800" dirty="0" smtClean="0"/>
              <a:t>Основные понятия</a:t>
            </a:r>
            <a:endParaRPr lang="ru-RU" sz="2800" dirty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2102" y="653243"/>
            <a:ext cx="8077200" cy="5636096"/>
          </a:xfrm>
        </p:spPr>
        <p:txBody>
          <a:bodyPr/>
          <a:lstStyle/>
          <a:p>
            <a:pPr marL="0" indent="0">
              <a:buNone/>
            </a:pPr>
            <a:endParaRPr lang="ru-RU" sz="1100" b="1" dirty="0" smtClean="0"/>
          </a:p>
          <a:p>
            <a:pPr marL="0" indent="0">
              <a:buNone/>
            </a:pPr>
            <a:endParaRPr lang="ru-RU" sz="1100" b="1" dirty="0"/>
          </a:p>
          <a:p>
            <a:pPr marL="0" indent="0">
              <a:buNone/>
            </a:pPr>
            <a:endParaRPr lang="ru-RU" sz="1100" b="1" dirty="0" smtClean="0"/>
          </a:p>
          <a:p>
            <a:pPr marL="0" indent="0">
              <a:buNone/>
            </a:pPr>
            <a:endParaRPr lang="ru-RU" sz="1100" b="1" dirty="0"/>
          </a:p>
          <a:p>
            <a:pPr marL="0" indent="0">
              <a:buNone/>
            </a:pPr>
            <a:endParaRPr lang="ru-RU" sz="1100" b="1" dirty="0" smtClean="0"/>
          </a:p>
          <a:p>
            <a:pPr marL="0" indent="0">
              <a:buNone/>
            </a:pPr>
            <a:endParaRPr lang="ru-RU" sz="1100" b="1" dirty="0"/>
          </a:p>
          <a:p>
            <a:pPr marL="0" indent="0">
              <a:buNone/>
            </a:pPr>
            <a:endParaRPr lang="ru-RU" sz="1100" b="1" dirty="0" smtClean="0"/>
          </a:p>
          <a:p>
            <a:pPr marL="0" indent="0">
              <a:buNone/>
            </a:pPr>
            <a:endParaRPr lang="ru-RU" sz="1100" b="1" dirty="0"/>
          </a:p>
          <a:p>
            <a:pPr marL="0" indent="0">
              <a:buNone/>
            </a:pPr>
            <a:endParaRPr lang="ru-RU" sz="1100" b="1" dirty="0" smtClean="0"/>
          </a:p>
          <a:p>
            <a:pPr marL="0" indent="0">
              <a:buNone/>
            </a:pPr>
            <a:endParaRPr lang="ru-RU" sz="1100" b="1" dirty="0"/>
          </a:p>
          <a:p>
            <a:pPr marL="0" indent="0">
              <a:buNone/>
            </a:pPr>
            <a:endParaRPr lang="ru-RU" sz="1100" b="1" dirty="0" smtClean="0"/>
          </a:p>
          <a:p>
            <a:pPr marL="0" indent="0">
              <a:buNone/>
            </a:pPr>
            <a:endParaRPr lang="ru-RU" sz="1100" b="1" dirty="0"/>
          </a:p>
          <a:p>
            <a:pPr marL="0" indent="0">
              <a:buNone/>
            </a:pPr>
            <a:endParaRPr lang="ru-RU" sz="1100" b="1" dirty="0" smtClean="0"/>
          </a:p>
          <a:p>
            <a:pPr marL="0" indent="0">
              <a:buNone/>
            </a:pPr>
            <a:endParaRPr lang="ru-RU" sz="1100" b="1" dirty="0"/>
          </a:p>
          <a:p>
            <a:pPr marL="0" indent="0">
              <a:buNone/>
            </a:pPr>
            <a:endParaRPr lang="ru-RU" sz="1100" b="1" dirty="0" smtClean="0"/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925752283"/>
              </p:ext>
            </p:extLst>
          </p:nvPr>
        </p:nvGraphicFramePr>
        <p:xfrm>
          <a:off x="249560" y="241433"/>
          <a:ext cx="8210872" cy="48437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ятиугольник 3"/>
          <p:cNvSpPr/>
          <p:nvPr/>
        </p:nvSpPr>
        <p:spPr>
          <a:xfrm>
            <a:off x="249560" y="3212765"/>
            <a:ext cx="2234208" cy="864096"/>
          </a:xfrm>
          <a:prstGeom prst="homePlate">
            <a:avLst/>
          </a:prstGeom>
          <a:solidFill>
            <a:srgbClr val="CCFFCC"/>
          </a:solidFill>
          <a:ln>
            <a:solidFill>
              <a:srgbClr val="CCFFCC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Функции бюджета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043965964"/>
              </p:ext>
            </p:extLst>
          </p:nvPr>
        </p:nvGraphicFramePr>
        <p:xfrm>
          <a:off x="107504" y="4875728"/>
          <a:ext cx="9036496" cy="2088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-243579" y="514697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Доходы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6134774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Расходы</a:t>
            </a:r>
            <a:endParaRPr lang="ru-RU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7535" y="241433"/>
            <a:ext cx="2556465" cy="3118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5437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7504" y="5157192"/>
            <a:ext cx="8820472" cy="1584176"/>
          </a:xfrm>
        </p:spPr>
        <p:txBody>
          <a:bodyPr/>
          <a:lstStyle/>
          <a:p>
            <a:pPr marL="0" indent="0">
              <a:buNone/>
            </a:pPr>
            <a:endParaRPr lang="ru-RU" sz="1100" dirty="0"/>
          </a:p>
        </p:txBody>
      </p:sp>
      <p:sp>
        <p:nvSpPr>
          <p:cNvPr id="4" name="Загнутый угол 3"/>
          <p:cNvSpPr/>
          <p:nvPr/>
        </p:nvSpPr>
        <p:spPr>
          <a:xfrm>
            <a:off x="156129" y="116632"/>
            <a:ext cx="8771847" cy="1647724"/>
          </a:xfrm>
          <a:prstGeom prst="foldedCorner">
            <a:avLst/>
          </a:prstGeom>
          <a:solidFill>
            <a:srgbClr val="CCFFCC"/>
          </a:solidFill>
          <a:ln>
            <a:solidFill>
              <a:srgbClr val="CCFFCC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>
              <a:buNone/>
            </a:pPr>
            <a:endParaRPr lang="ru-RU" sz="15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ru-RU" sz="15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Бюджетный </a:t>
            </a:r>
            <a:r>
              <a:rPr lang="ru-RU" sz="15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процесс</a:t>
            </a:r>
            <a:r>
              <a:rPr lang="ru-RU" sz="15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как установлено в Бюджетном кодексе РФ, — это регламентируемая нормами права деятельность органов государственной власти, органов местного самоуправления и участников бюджетного процесса по составлению и рассмотрению проектов бюджетов, бюджетов государственных внебюджетных фондов, утверждению и исполнению бюджетов и бюджетов государственных внебюджетных фондов, а также по контролю за их исполнением</a:t>
            </a:r>
            <a:r>
              <a:rPr lang="ru-RU" sz="15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ru-RU" sz="15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827622745"/>
              </p:ext>
            </p:extLst>
          </p:nvPr>
        </p:nvGraphicFramePr>
        <p:xfrm>
          <a:off x="107504" y="1256555"/>
          <a:ext cx="892899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290" y="3988407"/>
            <a:ext cx="1386018" cy="720080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0819" y="3930527"/>
            <a:ext cx="1212653" cy="9094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085"/>
          <a:stretch/>
        </p:blipFill>
        <p:spPr>
          <a:xfrm>
            <a:off x="5257859" y="3736379"/>
            <a:ext cx="1511597" cy="1224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3285641817"/>
              </p:ext>
            </p:extLst>
          </p:nvPr>
        </p:nvGraphicFramePr>
        <p:xfrm>
          <a:off x="421456" y="4781376"/>
          <a:ext cx="8615039" cy="1959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9" name="Пятиугольник 8"/>
          <p:cNvSpPr/>
          <p:nvPr/>
        </p:nvSpPr>
        <p:spPr>
          <a:xfrm>
            <a:off x="156129" y="5271481"/>
            <a:ext cx="3047719" cy="1142367"/>
          </a:xfrm>
          <a:prstGeom prst="homePlate">
            <a:avLst/>
          </a:prstGeom>
          <a:solidFill>
            <a:srgbClr val="CCFFCC"/>
          </a:solidFill>
          <a:ln>
            <a:solidFill>
              <a:srgbClr val="CCFFCC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ru-RU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Бюджетный </a:t>
            </a:r>
            <a:r>
              <a:rPr lang="ru-RU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процесс в муниципальном образовании </a:t>
            </a:r>
            <a:r>
              <a:rPr lang="ru-RU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«</a:t>
            </a:r>
            <a:r>
              <a:rPr lang="ru-RU" sz="1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Митрофановское</a:t>
            </a:r>
            <a:r>
              <a:rPr lang="ru-RU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сельское поселение Нижнегорского района Республики Крым» регламентируют: </a:t>
            </a:r>
            <a:endParaRPr lang="ru-RU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1770609" y="1626037"/>
            <a:ext cx="1952788" cy="582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Собственные доходы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6340" y="3226005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1100" dirty="0">
              <a:latin typeface="+mn-lt"/>
            </a:endParaRPr>
          </a:p>
        </p:txBody>
      </p:sp>
      <p:sp>
        <p:nvSpPr>
          <p:cNvPr id="6" name="Загнутый угол 5"/>
          <p:cNvSpPr/>
          <p:nvPr/>
        </p:nvSpPr>
        <p:spPr>
          <a:xfrm>
            <a:off x="4036151" y="3870855"/>
            <a:ext cx="4968134" cy="2150433"/>
          </a:xfrm>
          <a:prstGeom prst="foldedCorner">
            <a:avLst/>
          </a:prstGeom>
          <a:solidFill>
            <a:srgbClr val="E7FA8A"/>
          </a:solidFill>
          <a:ln>
            <a:solidFill>
              <a:srgbClr val="E7FA8A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endParaRPr lang="ru-RU" sz="11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endParaRPr lang="ru-RU" sz="12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ru-RU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Местные </a:t>
            </a:r>
            <a:r>
              <a:rPr lang="ru-RU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или муниципальные налоги устанавливаются и действуют на территории конкретного муниципального образования. Поступают такие налоги в муниципальный бюджет, и они обязательны к уплате. Размер налоговых ставок определяют власти муниципального образования в соответствии с НК РФ. Эти же структуры устанавливают сроки и порядок уплаты налогов, а также систему льгот и схему ее применения для налогоплательщиков</a:t>
            </a:r>
            <a:r>
              <a:rPr lang="ru-RU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ru-RU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К местным налогам согласно ст. 15 НК РФ относятся: 1) земельный налог; 2) налог на имущество физических лиц.</a:t>
            </a:r>
          </a:p>
          <a:p>
            <a:pPr algn="ctr"/>
            <a:endParaRPr lang="ru-RU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Загнутый угол 9"/>
          <p:cNvSpPr/>
          <p:nvPr/>
        </p:nvSpPr>
        <p:spPr>
          <a:xfrm>
            <a:off x="6344661" y="1974479"/>
            <a:ext cx="2659624" cy="1658078"/>
          </a:xfrm>
          <a:prstGeom prst="foldedCorner">
            <a:avLst/>
          </a:prstGeom>
          <a:solidFill>
            <a:schemeClr val="accent3">
              <a:lumMod val="85000"/>
            </a:schemeClr>
          </a:solidFill>
          <a:ln>
            <a:solidFill>
              <a:schemeClr val="accent3">
                <a:lumMod val="85000"/>
              </a:schemeClr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endParaRPr lang="ru-RU" sz="11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ru-RU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Неналоговые доходы включают в себя доходы от использования или продажи имущества, находящегося в муниципальной собственности, оказания казенными учреждениями платных услуг, часть прибыли </a:t>
            </a:r>
            <a:r>
              <a:rPr lang="ru-RU" sz="11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МУПов</a:t>
            </a:r>
            <a:r>
              <a:rPr lang="ru-RU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и прочие доходы.</a:t>
            </a:r>
            <a:endParaRPr lang="ru-RU" sz="11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Загнутый угол 10"/>
          <p:cNvSpPr/>
          <p:nvPr/>
        </p:nvSpPr>
        <p:spPr>
          <a:xfrm>
            <a:off x="6344212" y="482894"/>
            <a:ext cx="2660073" cy="1197762"/>
          </a:xfrm>
          <a:prstGeom prst="foldedCorner">
            <a:avLst/>
          </a:prstGeom>
          <a:solidFill>
            <a:schemeClr val="accent3">
              <a:lumMod val="85000"/>
            </a:schemeClr>
          </a:solidFill>
          <a:ln>
            <a:solidFill>
              <a:schemeClr val="accent3">
                <a:lumMod val="85000"/>
              </a:schemeClr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ru-RU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 свою очередь налоговые доходы включают в себя доходы от местных налогов и сборов, а также от федеральных налогов, зачисляемые в местные бюджеты по нормативам.</a:t>
            </a:r>
            <a:endParaRPr lang="ru-RU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95536" y="447283"/>
            <a:ext cx="4248472" cy="847202"/>
          </a:xfrm>
          <a:prstGeom prst="roundRect">
            <a:avLst/>
          </a:prstGeom>
          <a:solidFill>
            <a:srgbClr val="E7FA8A"/>
          </a:solidFill>
          <a:ln>
            <a:solidFill>
              <a:srgbClr val="E7FA8A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ru-RU" sz="14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Доходы</a:t>
            </a:r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местных бюджетов формируются за счет собственных доходов и безвозмездных поступлений из вышестоящих бюджетов.</a:t>
            </a:r>
          </a:p>
          <a:p>
            <a:pPr algn="ctr"/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59780" y="2716096"/>
            <a:ext cx="4265120" cy="1011697"/>
          </a:xfrm>
          <a:prstGeom prst="roundRect">
            <a:avLst/>
          </a:prstGeom>
          <a:solidFill>
            <a:srgbClr val="E7FA8A"/>
          </a:solidFill>
          <a:ln>
            <a:solidFill>
              <a:srgbClr val="E7FA8A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100" b="1" u="sng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Нало́г</a:t>
            </a:r>
            <a:r>
              <a:rPr lang="ru-RU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— обязательный, индивидуально безвозмездный </a:t>
            </a:r>
            <a:r>
              <a:rPr lang="ru-RU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платёж</a:t>
            </a:r>
            <a:r>
              <a:rPr lang="ru-RU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взимаемый органами государственной власти различных уровней с организаций и физических лиц в целях финансового обеспечения деятельности государства и (или) муниципальных </a:t>
            </a:r>
            <a:r>
              <a:rPr lang="ru-RU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образований.</a:t>
            </a:r>
            <a:endParaRPr lang="ru-RU" sz="11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4045" y="5680695"/>
            <a:ext cx="1440160" cy="108012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5283" y="-35002"/>
            <a:ext cx="870804" cy="87080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1004" y="2166987"/>
            <a:ext cx="870804" cy="870804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580" y="3851408"/>
            <a:ext cx="3816424" cy="2544283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23" name="Скругленный прямоугольник 22"/>
          <p:cNvSpPr/>
          <p:nvPr/>
        </p:nvSpPr>
        <p:spPr>
          <a:xfrm>
            <a:off x="4478766" y="1217337"/>
            <a:ext cx="1952788" cy="582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Налоговые</a:t>
            </a:r>
            <a:endParaRPr lang="ru-RU" b="1" dirty="0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496493" y="1855724"/>
            <a:ext cx="1952788" cy="582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Неналоговые</a:t>
            </a:r>
            <a:endParaRPr lang="ru-RU" b="1" dirty="0"/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7868" y="1358738"/>
            <a:ext cx="1028700" cy="1023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4526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 1"/>
          <p:cNvSpPr/>
          <p:nvPr/>
        </p:nvSpPr>
        <p:spPr>
          <a:xfrm>
            <a:off x="126072" y="4459819"/>
            <a:ext cx="3077776" cy="1756928"/>
          </a:xfrm>
          <a:prstGeom prst="rightArrow">
            <a:avLst/>
          </a:prstGeom>
          <a:solidFill>
            <a:srgbClr val="CCCCFF"/>
          </a:solidFill>
          <a:ln>
            <a:solidFill>
              <a:srgbClr val="CCCCFF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нутый угол 9"/>
          <p:cNvSpPr/>
          <p:nvPr/>
        </p:nvSpPr>
        <p:spPr>
          <a:xfrm>
            <a:off x="6012160" y="820813"/>
            <a:ext cx="2808312" cy="3040235"/>
          </a:xfrm>
          <a:prstGeom prst="foldedCorner">
            <a:avLst/>
          </a:prstGeom>
          <a:solidFill>
            <a:srgbClr val="CCFFCC"/>
          </a:solidFill>
          <a:ln>
            <a:solidFill>
              <a:srgbClr val="CCFF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нутый угол 8"/>
          <p:cNvSpPr/>
          <p:nvPr/>
        </p:nvSpPr>
        <p:spPr>
          <a:xfrm>
            <a:off x="141040" y="820814"/>
            <a:ext cx="2944410" cy="3065692"/>
          </a:xfrm>
          <a:prstGeom prst="foldedCorner">
            <a:avLst/>
          </a:prstGeom>
          <a:solidFill>
            <a:srgbClr val="CCFFCC"/>
          </a:solidFill>
          <a:ln>
            <a:solidFill>
              <a:srgbClr val="CCFF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07504" y="798215"/>
            <a:ext cx="8823448" cy="2965523"/>
          </a:xfrm>
        </p:spPr>
        <p:txBody>
          <a:bodyPr numCol="3"/>
          <a:lstStyle/>
          <a:p>
            <a:pPr marL="0" indent="0" algn="ctr">
              <a:buNone/>
            </a:pPr>
            <a:r>
              <a:rPr lang="ru-RU" sz="1200" b="1" u="sng" dirty="0" smtClean="0"/>
              <a:t>Дефицит</a:t>
            </a:r>
            <a:r>
              <a:rPr lang="ru-RU" sz="1200" b="1" dirty="0" smtClean="0"/>
              <a:t> бюджета </a:t>
            </a:r>
            <a:r>
              <a:rPr lang="ru-RU" sz="1200" b="1" dirty="0"/>
              <a:t>- это превышение расходов </a:t>
            </a:r>
            <a:r>
              <a:rPr lang="ru-RU" sz="1200" b="1" dirty="0" smtClean="0"/>
              <a:t>бюджета </a:t>
            </a:r>
            <a:r>
              <a:rPr lang="ru-RU" sz="1200" b="1" dirty="0"/>
              <a:t>над его доходами</a:t>
            </a:r>
            <a:r>
              <a:rPr lang="ru-RU" sz="1200" b="1" dirty="0" smtClean="0"/>
              <a:t>.</a:t>
            </a:r>
          </a:p>
          <a:p>
            <a:pPr marL="0" indent="0" algn="ctr">
              <a:buNone/>
            </a:pPr>
            <a:endParaRPr lang="ru-RU" sz="1200" b="1" dirty="0" smtClean="0"/>
          </a:p>
          <a:p>
            <a:pPr marL="0" indent="0" algn="ctr">
              <a:buNone/>
            </a:pPr>
            <a:r>
              <a:rPr lang="ru-RU" sz="1200" b="1" dirty="0" smtClean="0"/>
              <a:t>Доходы &lt; Расходы = Дефицит бюджета</a:t>
            </a:r>
            <a:endParaRPr lang="ru-RU" sz="1200" b="1" dirty="0"/>
          </a:p>
          <a:p>
            <a:pPr marL="0" indent="0" algn="ctr">
              <a:buNone/>
            </a:pPr>
            <a:r>
              <a:rPr lang="ru-RU" sz="1200" b="1" dirty="0"/>
              <a:t>При превышении расходов над</a:t>
            </a:r>
          </a:p>
          <a:p>
            <a:pPr marL="0" indent="0" algn="ctr">
              <a:buNone/>
            </a:pPr>
            <a:r>
              <a:rPr lang="ru-RU" sz="1200" b="1" dirty="0"/>
              <a:t>доходами принимается решение об</a:t>
            </a:r>
          </a:p>
          <a:p>
            <a:pPr marL="0" indent="0" algn="ctr">
              <a:buNone/>
            </a:pPr>
            <a:r>
              <a:rPr lang="ru-RU" sz="1200" b="1" dirty="0"/>
              <a:t>источниках покрытия дефицита</a:t>
            </a:r>
          </a:p>
          <a:p>
            <a:pPr marL="0" indent="0" algn="ctr">
              <a:buNone/>
            </a:pPr>
            <a:r>
              <a:rPr lang="ru-RU" sz="1200" b="1" dirty="0"/>
              <a:t>(например, использовать</a:t>
            </a:r>
          </a:p>
          <a:p>
            <a:pPr marL="0" indent="0" algn="ctr">
              <a:buNone/>
            </a:pPr>
            <a:r>
              <a:rPr lang="ru-RU" sz="1200" b="1" dirty="0"/>
              <a:t>имеющиеся накопления, остатки,</a:t>
            </a:r>
          </a:p>
          <a:p>
            <a:pPr marL="0" indent="0" algn="ctr">
              <a:buNone/>
            </a:pPr>
            <a:r>
              <a:rPr lang="ru-RU" sz="1200" b="1" dirty="0"/>
              <a:t>взять в долг</a:t>
            </a:r>
            <a:r>
              <a:rPr lang="ru-RU" sz="1200" b="1" dirty="0" smtClean="0"/>
              <a:t>)</a:t>
            </a:r>
          </a:p>
          <a:p>
            <a:pPr marL="0" indent="0">
              <a:buNone/>
            </a:pPr>
            <a:endParaRPr lang="ru-RU" sz="1200" b="1" dirty="0"/>
          </a:p>
          <a:p>
            <a:pPr marL="0" indent="0">
              <a:buNone/>
            </a:pPr>
            <a:endParaRPr lang="ru-RU" sz="1100" dirty="0" smtClean="0"/>
          </a:p>
          <a:p>
            <a:pPr marL="0" indent="0">
              <a:buNone/>
            </a:pPr>
            <a:endParaRPr lang="en-US" sz="1100" dirty="0" smtClean="0"/>
          </a:p>
          <a:p>
            <a:pPr marL="0" indent="0" algn="ctr">
              <a:buNone/>
            </a:pPr>
            <a:r>
              <a:rPr lang="ru-RU" sz="1400" b="1" dirty="0" smtClean="0"/>
              <a:t>Сбалансированный</a:t>
            </a:r>
            <a:r>
              <a:rPr lang="ru-RU" sz="1400" dirty="0" smtClean="0"/>
              <a:t> </a:t>
            </a:r>
            <a:r>
              <a:rPr lang="ru-RU" sz="1400" dirty="0"/>
              <a:t>бюджет — равенство доходов и расходов бюджета.</a:t>
            </a:r>
          </a:p>
          <a:p>
            <a:pPr marL="0" indent="0" algn="ctr">
              <a:buNone/>
            </a:pPr>
            <a:endParaRPr lang="ru-RU" sz="1100" dirty="0" smtClean="0"/>
          </a:p>
          <a:p>
            <a:pPr marL="0" indent="0" algn="ctr">
              <a:buNone/>
            </a:pPr>
            <a:r>
              <a:rPr lang="ru-RU" sz="1100" dirty="0" smtClean="0"/>
              <a:t>Доходы = Расходы</a:t>
            </a:r>
            <a:endParaRPr lang="ru-RU" sz="1100" dirty="0"/>
          </a:p>
          <a:p>
            <a:pPr marL="0" indent="0">
              <a:buNone/>
            </a:pPr>
            <a:endParaRPr lang="ru-RU" sz="1100" dirty="0" smtClean="0"/>
          </a:p>
          <a:p>
            <a:pPr marL="0" indent="0">
              <a:buNone/>
            </a:pPr>
            <a:endParaRPr lang="ru-RU" sz="1100" dirty="0"/>
          </a:p>
          <a:p>
            <a:pPr marL="0" indent="0">
              <a:buNone/>
            </a:pPr>
            <a:endParaRPr lang="ru-RU" sz="1100" dirty="0" smtClean="0"/>
          </a:p>
          <a:p>
            <a:pPr marL="0" indent="0">
              <a:buNone/>
            </a:pPr>
            <a:endParaRPr lang="ru-RU" sz="1100" dirty="0"/>
          </a:p>
          <a:p>
            <a:pPr marL="0" indent="0">
              <a:buNone/>
            </a:pPr>
            <a:endParaRPr lang="ru-RU" sz="1100" dirty="0"/>
          </a:p>
          <a:p>
            <a:pPr marL="0" indent="0">
              <a:buNone/>
            </a:pPr>
            <a:endParaRPr lang="ru-RU" sz="1100" dirty="0" smtClean="0"/>
          </a:p>
          <a:p>
            <a:pPr marL="0" indent="0">
              <a:buNone/>
            </a:pPr>
            <a:endParaRPr lang="ru-RU" sz="1100" dirty="0"/>
          </a:p>
          <a:p>
            <a:pPr marL="0" indent="0" algn="ctr">
              <a:buNone/>
            </a:pPr>
            <a:r>
              <a:rPr lang="ru-RU" sz="1200" b="1" u="sng" dirty="0" smtClean="0"/>
              <a:t>Профицит </a:t>
            </a:r>
            <a:r>
              <a:rPr lang="ru-RU" sz="1200" b="1" dirty="0"/>
              <a:t>бюджета — превышение бюджетных доходов над расходами.</a:t>
            </a:r>
          </a:p>
          <a:p>
            <a:pPr marL="0" indent="0" algn="ctr">
              <a:buNone/>
            </a:pPr>
            <a:r>
              <a:rPr lang="ru-RU" sz="1200" b="1" dirty="0"/>
              <a:t>При принятии бюджета с дефицитом определяются источники его финансирования</a:t>
            </a:r>
            <a:r>
              <a:rPr lang="ru-RU" sz="1200" b="1" dirty="0" smtClean="0"/>
              <a:t>.</a:t>
            </a:r>
          </a:p>
          <a:p>
            <a:pPr marL="0" indent="0" algn="ctr">
              <a:buNone/>
            </a:pPr>
            <a:r>
              <a:rPr lang="ru-RU" sz="1200" b="1" dirty="0"/>
              <a:t>Доходы </a:t>
            </a:r>
            <a:r>
              <a:rPr lang="ru-RU" sz="1200" b="1" dirty="0" smtClean="0"/>
              <a:t>&gt; </a:t>
            </a:r>
            <a:r>
              <a:rPr lang="ru-RU" sz="1200" b="1" dirty="0"/>
              <a:t>Расходы = </a:t>
            </a:r>
            <a:r>
              <a:rPr lang="ru-RU" sz="1200" b="1" dirty="0" smtClean="0"/>
              <a:t>Профицит </a:t>
            </a:r>
            <a:r>
              <a:rPr lang="ru-RU" sz="1200" b="1" dirty="0"/>
              <a:t>бюджета</a:t>
            </a:r>
          </a:p>
          <a:p>
            <a:pPr marL="0" indent="0" algn="ctr">
              <a:buNone/>
            </a:pPr>
            <a:r>
              <a:rPr lang="ru-RU" sz="1200" b="1" dirty="0" smtClean="0"/>
              <a:t>При </a:t>
            </a:r>
            <a:r>
              <a:rPr lang="ru-RU" sz="1200" b="1" dirty="0"/>
              <a:t>превышении доходов над</a:t>
            </a:r>
          </a:p>
          <a:p>
            <a:pPr marL="0" indent="0" algn="ctr">
              <a:buNone/>
            </a:pPr>
            <a:r>
              <a:rPr lang="ru-RU" sz="1200" b="1" dirty="0"/>
              <a:t>расходами принимается</a:t>
            </a:r>
          </a:p>
          <a:p>
            <a:pPr marL="0" indent="0" algn="ctr">
              <a:buNone/>
            </a:pPr>
            <a:r>
              <a:rPr lang="ru-RU" sz="1200" b="1" dirty="0"/>
              <a:t>решение, как их использовать</a:t>
            </a:r>
          </a:p>
          <a:p>
            <a:pPr marL="0" indent="0" algn="ctr">
              <a:buNone/>
            </a:pPr>
            <a:r>
              <a:rPr lang="ru-RU" sz="1200" b="1" dirty="0"/>
              <a:t>(например, накапливать резервы,</a:t>
            </a:r>
          </a:p>
          <a:p>
            <a:pPr marL="0" indent="0" algn="ctr">
              <a:buNone/>
            </a:pPr>
            <a:r>
              <a:rPr lang="ru-RU" sz="1200" b="1" dirty="0"/>
              <a:t>остатки, погашать долг</a:t>
            </a:r>
            <a:r>
              <a:rPr lang="ru-RU" sz="1200" b="1" dirty="0" smtClean="0"/>
              <a:t>)</a:t>
            </a:r>
            <a:endParaRPr lang="en-US" sz="1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194930"/>
            <a:ext cx="7355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284C6A"/>
                </a:solidFill>
                <a:latin typeface="+mn-lt"/>
              </a:rPr>
              <a:t>Основные характеристики бюджета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1040" y="5119716"/>
            <a:ext cx="33123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ru-RU" sz="1100" b="1" u="sng" dirty="0" smtClean="0">
                <a:latin typeface="+mj-lt"/>
              </a:rPr>
              <a:t>Источники </a:t>
            </a:r>
            <a:r>
              <a:rPr lang="ru-RU" sz="1100" b="1" u="sng" dirty="0">
                <a:latin typeface="+mj-lt"/>
              </a:rPr>
              <a:t>финансирования дефицита местного </a:t>
            </a:r>
            <a:r>
              <a:rPr lang="ru-RU" sz="1100" b="1" u="sng" dirty="0" smtClean="0">
                <a:latin typeface="+mj-lt"/>
              </a:rPr>
              <a:t>бюджета</a:t>
            </a:r>
            <a:endParaRPr lang="ru-RU" sz="11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6427" y="2003703"/>
            <a:ext cx="2145601" cy="19293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214845054"/>
              </p:ext>
            </p:extLst>
          </p:nvPr>
        </p:nvGraphicFramePr>
        <p:xfrm>
          <a:off x="2724472" y="3786336"/>
          <a:ext cx="6206480" cy="3071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9351" y="4484427"/>
            <a:ext cx="613065" cy="462201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5489" y="5079683"/>
            <a:ext cx="681269" cy="510952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2064" y="5630668"/>
            <a:ext cx="707638" cy="530362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6786" y="3933056"/>
            <a:ext cx="637405" cy="479363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1944" y="6217783"/>
            <a:ext cx="656205" cy="492154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7"/>
          <p:cNvSpPr txBox="1">
            <a:spLocks noChangeArrowheads="1"/>
          </p:cNvSpPr>
          <p:nvPr/>
        </p:nvSpPr>
        <p:spPr>
          <a:xfrm>
            <a:off x="6011863" y="1268413"/>
            <a:ext cx="2830512" cy="4465637"/>
          </a:xfrm>
          <a:prstGeom prst="roundRect">
            <a:avLst>
              <a:gd name="adj" fmla="val 16667"/>
            </a:avLst>
          </a:prstGeom>
          <a:ln w="9525" cap="flat" cmpd="sng" algn="ctr">
            <a:solidFill>
              <a:schemeClr val="dk1">
                <a:shade val="95000"/>
                <a:satMod val="105000"/>
              </a:schemeClr>
            </a:solidFill>
            <a:prstDash val="solid"/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>
            <a:lvl1pPr marL="342900" indent="-342900" algn="l" rtl="0" eaLnBrk="1" fontAlgn="base" hangingPunct="1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Char char="•"/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Trebuchet MS" pitchFamily="34" charset="0"/>
              <a:buChar char="−"/>
              <a:defRPr sz="2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rebuchet MS" pitchFamily="34" charset="0"/>
              <a:buChar char="−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  <a:defRPr/>
            </a:pPr>
            <a:endParaRPr lang="ru-RU" altLang="zh-CN" sz="2800" kern="0" dirty="0" smtClean="0"/>
          </a:p>
          <a:p>
            <a:pPr algn="ctr">
              <a:spcBef>
                <a:spcPct val="0"/>
              </a:spcBef>
              <a:buClrTx/>
              <a:buFontTx/>
              <a:buNone/>
              <a:defRPr/>
            </a:pPr>
            <a:r>
              <a:rPr lang="ru-RU" altLang="zh-CN" sz="2800" kern="0" dirty="0" smtClean="0">
                <a:solidFill>
                  <a:srgbClr val="000000"/>
                </a:solidFill>
              </a:rPr>
              <a:t>Уровни </a:t>
            </a:r>
          </a:p>
          <a:p>
            <a:pPr algn="ctr">
              <a:spcBef>
                <a:spcPct val="0"/>
              </a:spcBef>
              <a:buClrTx/>
              <a:buFontTx/>
              <a:buNone/>
              <a:defRPr/>
            </a:pPr>
            <a:endParaRPr lang="ru-RU" altLang="zh-CN" sz="2800" kern="0" dirty="0" smtClean="0">
              <a:solidFill>
                <a:srgbClr val="000000"/>
              </a:solidFill>
            </a:endParaRPr>
          </a:p>
          <a:p>
            <a:pPr algn="ctr">
              <a:spcBef>
                <a:spcPct val="0"/>
              </a:spcBef>
              <a:buClrTx/>
              <a:buFontTx/>
              <a:buNone/>
              <a:defRPr/>
            </a:pPr>
            <a:r>
              <a:rPr lang="ru-RU" altLang="zh-CN" sz="2800" kern="0" dirty="0" smtClean="0">
                <a:solidFill>
                  <a:srgbClr val="000000"/>
                </a:solidFill>
              </a:rPr>
              <a:t>бюджетной </a:t>
            </a:r>
          </a:p>
          <a:p>
            <a:pPr algn="ctr">
              <a:spcBef>
                <a:spcPct val="0"/>
              </a:spcBef>
              <a:buClrTx/>
              <a:buFontTx/>
              <a:buNone/>
              <a:defRPr/>
            </a:pPr>
            <a:endParaRPr lang="ru-RU" altLang="zh-CN" sz="2800" kern="0" dirty="0" smtClean="0">
              <a:solidFill>
                <a:srgbClr val="000000"/>
              </a:solidFill>
            </a:endParaRPr>
          </a:p>
          <a:p>
            <a:pPr algn="ctr">
              <a:spcBef>
                <a:spcPct val="0"/>
              </a:spcBef>
              <a:buClrTx/>
              <a:buFontTx/>
              <a:buNone/>
              <a:defRPr/>
            </a:pPr>
            <a:r>
              <a:rPr lang="ru-RU" altLang="zh-CN" sz="2800" kern="0" dirty="0" smtClean="0">
                <a:solidFill>
                  <a:srgbClr val="000000"/>
                </a:solidFill>
              </a:rPr>
              <a:t>системы</a:t>
            </a:r>
            <a:endParaRPr lang="zh-CN" altLang="en-US" sz="2800" kern="0" dirty="0" smtClean="0">
              <a:solidFill>
                <a:srgbClr val="000000"/>
              </a:solidFill>
              <a:ea typeface="SimSun" panose="02010600030101010101" pitchFamily="2" charset="-122"/>
            </a:endParaRPr>
          </a:p>
        </p:txBody>
      </p:sp>
      <p:sp>
        <p:nvSpPr>
          <p:cNvPr id="5" name="右大括号 12"/>
          <p:cNvSpPr>
            <a:spLocks/>
          </p:cNvSpPr>
          <p:nvPr/>
        </p:nvSpPr>
        <p:spPr bwMode="auto">
          <a:xfrm>
            <a:off x="5651500" y="1628775"/>
            <a:ext cx="357188" cy="3786188"/>
          </a:xfrm>
          <a:prstGeom prst="rightBrace">
            <a:avLst>
              <a:gd name="adj1" fmla="val 8343"/>
              <a:gd name="adj2" fmla="val 50000"/>
            </a:avLst>
          </a:prstGeom>
          <a:noFill/>
          <a:ln w="19050" algn="ctr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>
              <a:latin typeface="+mn-lt"/>
            </a:endParaRP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323850" y="1268413"/>
            <a:ext cx="5327650" cy="1296987"/>
          </a:xfrm>
          <a:prstGeom prst="roundRect">
            <a:avLst>
              <a:gd name="adj" fmla="val 16667"/>
            </a:avLst>
          </a:prstGeom>
          <a:ln w="9525">
            <a:solidFill>
              <a:schemeClr val="tx1"/>
            </a:solidFill>
            <a:round/>
            <a:headEnd/>
            <a:tailEnd/>
          </a:ln>
          <a:effectLst/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zh-CN" sz="1800" dirty="0"/>
              <a:t>  </a:t>
            </a:r>
            <a:r>
              <a:rPr lang="ru-RU" altLang="zh-CN" sz="1800" b="1" u="sng" dirty="0"/>
              <a:t>1 уровень: 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zh-CN" sz="1800" b="1" dirty="0"/>
              <a:t>Федеральный бюджет </a:t>
            </a:r>
            <a:endParaRPr lang="en-US" altLang="zh-CN" sz="1800" b="1" dirty="0">
              <a:ea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zh-CN" sz="1800" b="1" dirty="0"/>
              <a:t>и бюджеты государственных  </a:t>
            </a:r>
            <a:endParaRPr lang="en-US" altLang="zh-CN" sz="1800" b="1" dirty="0">
              <a:ea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zh-CN" sz="1800" b="1" dirty="0"/>
              <a:t>внебюджетных фондов</a:t>
            </a:r>
            <a:endParaRPr lang="ru-RU" altLang="ru-RU" sz="1800" b="1" dirty="0"/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323850" y="2781300"/>
            <a:ext cx="5324475" cy="1295400"/>
          </a:xfrm>
          <a:prstGeom prst="roundRect">
            <a:avLst>
              <a:gd name="adj" fmla="val 16667"/>
            </a:avLst>
          </a:prstGeom>
          <a:ln w="9525">
            <a:solidFill>
              <a:schemeClr val="tx1"/>
            </a:solidFill>
            <a:round/>
            <a:headEnd/>
            <a:tailEnd/>
          </a:ln>
          <a:effectLst/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zh-CN" sz="1800" b="1" u="sng" dirty="0"/>
              <a:t>2 уровень:</a:t>
            </a:r>
            <a:endParaRPr lang="en-US" altLang="zh-CN" sz="1800" b="1" u="sng" dirty="0">
              <a:ea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zh-CN" sz="1800" b="1" dirty="0"/>
              <a:t>Бюджеты субъектов Российской Федерации </a:t>
            </a:r>
            <a:endParaRPr lang="en-US" altLang="zh-CN" sz="1800" b="1" dirty="0">
              <a:ea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zh-CN" sz="1800" b="1" dirty="0"/>
              <a:t>и территориальные внебюджетные фонды</a:t>
            </a:r>
            <a:endParaRPr lang="ru-RU" altLang="ru-RU" sz="1800" b="1" dirty="0"/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323850" y="4292600"/>
            <a:ext cx="5324475" cy="1441450"/>
          </a:xfrm>
          <a:prstGeom prst="roundRect">
            <a:avLst>
              <a:gd name="adj" fmla="val 16667"/>
            </a:avLst>
          </a:prstGeom>
          <a:ln w="9525">
            <a:solidFill>
              <a:schemeClr val="tx1"/>
            </a:solidFill>
            <a:round/>
            <a:headEnd/>
            <a:tailEnd/>
          </a:ln>
          <a:effectLst/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zh-CN" sz="1800" b="1" u="sng" dirty="0"/>
              <a:t>3 уровень: </a:t>
            </a:r>
            <a:endParaRPr lang="en-US" altLang="zh-CN" sz="1800" b="1" u="sng" dirty="0">
              <a:ea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zh-CN" sz="1800" b="1" dirty="0"/>
              <a:t>Местные бюджеты, в том числе бюджеты </a:t>
            </a:r>
            <a:endParaRPr lang="en-US" altLang="zh-CN" sz="1800" b="1" dirty="0">
              <a:ea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zh-CN" sz="1800" b="1" dirty="0"/>
              <a:t>муниципальных районов, городских округов, </a:t>
            </a:r>
            <a:endParaRPr lang="en-US" altLang="zh-CN" sz="1800" b="1" dirty="0">
              <a:ea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800" b="1" dirty="0"/>
              <a:t>бюджеты городских и сельских поселений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850" y="952004"/>
            <a:ext cx="1211358" cy="86409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675" y="2449761"/>
            <a:ext cx="1211358" cy="86409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675" y="3974160"/>
            <a:ext cx="1211358" cy="86409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4288" y="260648"/>
            <a:ext cx="1872208" cy="181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4332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8571" y="2324492"/>
            <a:ext cx="2448712" cy="3306235"/>
          </a:xfrm>
          <a:prstGeom prst="rect">
            <a:avLst/>
          </a:prstGeom>
          <a:effectLst/>
        </p:spPr>
      </p:pic>
      <p:sp>
        <p:nvSpPr>
          <p:cNvPr id="8" name="TextBox 7"/>
          <p:cNvSpPr txBox="1"/>
          <p:nvPr/>
        </p:nvSpPr>
        <p:spPr>
          <a:xfrm rot="1180961">
            <a:off x="123585" y="4710122"/>
            <a:ext cx="1382441" cy="553998"/>
          </a:xfrm>
          <a:prstGeom prst="rect">
            <a:avLst/>
          </a:prstGeom>
          <a:noFill/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/>
              <a:t>Бюджет</a:t>
            </a:r>
          </a:p>
          <a:p>
            <a:pPr algn="ctr"/>
            <a:r>
              <a:rPr lang="ru-RU" sz="1000" b="1" dirty="0"/>
              <a:t>м</a:t>
            </a:r>
            <a:r>
              <a:rPr lang="ru-RU" sz="1000" b="1" dirty="0" smtClean="0"/>
              <a:t>униципального образования</a:t>
            </a:r>
            <a:endParaRPr lang="ru-RU" sz="1000" b="1" dirty="0"/>
          </a:p>
        </p:txBody>
      </p:sp>
      <p:sp>
        <p:nvSpPr>
          <p:cNvPr id="10" name="Загнутый угол 9"/>
          <p:cNvSpPr/>
          <p:nvPr/>
        </p:nvSpPr>
        <p:spPr>
          <a:xfrm>
            <a:off x="411810" y="235835"/>
            <a:ext cx="6824486" cy="1154303"/>
          </a:xfrm>
          <a:prstGeom prst="foldedCorner">
            <a:avLst/>
          </a:prstGeom>
          <a:solidFill>
            <a:srgbClr val="CCFFFF"/>
          </a:solidFill>
          <a:ln>
            <a:solidFill>
              <a:srgbClr val="CCFFFF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>
              <a:buNone/>
            </a:pPr>
            <a:endParaRPr lang="ru-RU" sz="1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 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соответствии со ст.6 БК РФ </a:t>
            </a:r>
            <a:r>
              <a:rPr lang="ru-RU" sz="1600" b="1" dirty="0">
                <a:solidFill>
                  <a:srgbClr val="0070C0"/>
                </a:solidFill>
              </a:rPr>
              <a:t>межбюджетные </a:t>
            </a:r>
            <a:r>
              <a:rPr lang="ru-RU" sz="1600" b="1" dirty="0" smtClean="0">
                <a:solidFill>
                  <a:srgbClr val="0070C0"/>
                </a:solidFill>
              </a:rPr>
              <a:t>трансферты (МБТ) 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средства, предоставляемые одним бюджетом бюджетной системы Российской Федерации другому бюджету бюджетной системы Российской Федерации. 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75" y="933032"/>
            <a:ext cx="1104982" cy="1196752"/>
          </a:xfrm>
          <a:prstGeom prst="rect">
            <a:avLst/>
          </a:prstGeom>
        </p:spPr>
      </p:pic>
      <p:sp>
        <p:nvSpPr>
          <p:cNvPr id="4" name="Загнутый угол 3"/>
          <p:cNvSpPr/>
          <p:nvPr/>
        </p:nvSpPr>
        <p:spPr>
          <a:xfrm>
            <a:off x="2219131" y="4987122"/>
            <a:ext cx="2721466" cy="1420368"/>
          </a:xfrm>
          <a:prstGeom prst="foldedCorner">
            <a:avLst/>
          </a:prstGeom>
          <a:solidFill>
            <a:srgbClr val="FFCCFF"/>
          </a:solidFill>
          <a:ln>
            <a:solidFill>
              <a:srgbClr val="FFCCFF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220271" y="5137298"/>
            <a:ext cx="27849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Субсидии (лат. «</a:t>
            </a:r>
            <a:r>
              <a:rPr lang="en-US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Subsidium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поддержка) – предоставляется на условиях долевого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софинансирования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расходов</a:t>
            </a:r>
          </a:p>
        </p:txBody>
      </p:sp>
      <p:sp>
        <p:nvSpPr>
          <p:cNvPr id="12" name="Загнутый угол 11"/>
          <p:cNvSpPr/>
          <p:nvPr/>
        </p:nvSpPr>
        <p:spPr>
          <a:xfrm>
            <a:off x="2219131" y="1710326"/>
            <a:ext cx="2491731" cy="1427894"/>
          </a:xfrm>
          <a:prstGeom prst="foldedCorner">
            <a:avLst/>
          </a:prstGeom>
          <a:solidFill>
            <a:srgbClr val="F7BA69"/>
          </a:solidFill>
          <a:ln>
            <a:solidFill>
              <a:srgbClr val="F7BA69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131565" y="1750600"/>
            <a:ext cx="251627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Субвенции (лат. «</a:t>
            </a:r>
            <a:r>
              <a:rPr lang="en-US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subvenire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приходить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помощь) – передаются на финансирование «переданных полномочий»</a:t>
            </a:r>
          </a:p>
        </p:txBody>
      </p:sp>
      <p:sp>
        <p:nvSpPr>
          <p:cNvPr id="14" name="Загнутый угол 13"/>
          <p:cNvSpPr/>
          <p:nvPr/>
        </p:nvSpPr>
        <p:spPr>
          <a:xfrm>
            <a:off x="2210574" y="3348942"/>
            <a:ext cx="2493136" cy="1427894"/>
          </a:xfrm>
          <a:prstGeom prst="foldedCorner">
            <a:avLst/>
          </a:prstGeom>
          <a:solidFill>
            <a:srgbClr val="99CCFF"/>
          </a:solidFill>
          <a:ln>
            <a:solidFill>
              <a:srgbClr val="99CCFF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Дотации (лат. «</a:t>
            </a:r>
            <a:r>
              <a:rPr lang="en-US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Dotatio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дар, пожертвование) – безвозмездная финансовая помощь государства</a:t>
            </a:r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257" y="132023"/>
            <a:ext cx="2496116" cy="1618577"/>
          </a:xfrm>
          <a:prstGeom prst="rect">
            <a:avLst/>
          </a:prstGeom>
          <a:effectLst/>
        </p:spPr>
      </p:pic>
      <p:sp>
        <p:nvSpPr>
          <p:cNvPr id="17" name="Нашивка 16"/>
          <p:cNvSpPr/>
          <p:nvPr/>
        </p:nvSpPr>
        <p:spPr>
          <a:xfrm rot="10800000">
            <a:off x="1639953" y="5254022"/>
            <a:ext cx="555770" cy="936104"/>
          </a:xfrm>
          <a:prstGeom prst="chevron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Нашивка 19"/>
          <p:cNvSpPr/>
          <p:nvPr/>
        </p:nvSpPr>
        <p:spPr>
          <a:xfrm rot="10740000">
            <a:off x="1601461" y="3594837"/>
            <a:ext cx="555770" cy="936104"/>
          </a:xfrm>
          <a:prstGeom prst="chevron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Нашивка 20"/>
          <p:cNvSpPr/>
          <p:nvPr/>
        </p:nvSpPr>
        <p:spPr>
          <a:xfrm flipH="1">
            <a:off x="1593334" y="1975045"/>
            <a:ext cx="553993" cy="936104"/>
          </a:xfrm>
          <a:prstGeom prst="chevron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圆角矩形 7"/>
          <p:cNvSpPr txBox="1">
            <a:spLocks noChangeArrowheads="1"/>
          </p:cNvSpPr>
          <p:nvPr/>
        </p:nvSpPr>
        <p:spPr>
          <a:xfrm>
            <a:off x="5039587" y="1710326"/>
            <a:ext cx="3996909" cy="5031042"/>
          </a:xfrm>
          <a:prstGeom prst="roundRect">
            <a:avLst>
              <a:gd name="adj" fmla="val 16667"/>
            </a:avLst>
          </a:prstGeom>
          <a:ln w="9525" cap="flat" cmpd="sng" algn="ctr">
            <a:solidFill>
              <a:schemeClr val="dk1">
                <a:shade val="95000"/>
                <a:satMod val="105000"/>
              </a:schemeClr>
            </a:solidFill>
            <a:prstDash val="solid"/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>
            <a:lvl1pPr marL="342900" indent="-342900" algn="l" rtl="0" eaLnBrk="1" fontAlgn="base" hangingPunct="1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Char char="•"/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Trebuchet MS" pitchFamily="34" charset="0"/>
              <a:buChar char="−"/>
              <a:defRPr sz="2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rebuchet MS" pitchFamily="34" charset="0"/>
              <a:buChar char="−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84250">
              <a:buNone/>
              <a:tabLst>
                <a:tab pos="1433513" algn="l"/>
              </a:tabLst>
            </a:pPr>
            <a:r>
              <a:rPr lang="ru-RU" sz="1200" dirty="0"/>
              <a:t>Трансферты обычно выполняют следующие </a:t>
            </a:r>
            <a:r>
              <a:rPr lang="ru-RU" sz="1200" b="1" dirty="0"/>
              <a:t>функции</a:t>
            </a:r>
            <a:r>
              <a:rPr lang="ru-RU" sz="1200" dirty="0"/>
              <a:t>:</a:t>
            </a:r>
          </a:p>
          <a:p>
            <a:pPr marL="87313" indent="-87313" defTabSz="984250">
              <a:tabLst>
                <a:tab pos="1433513" algn="l"/>
              </a:tabLst>
            </a:pPr>
            <a:r>
              <a:rPr lang="ru-RU" sz="1100" dirty="0"/>
              <a:t>выравнивание бюджетной обеспеченности территорий и обеспечение равномерного доступа к гарантированному набору государственных услуг на всей территории;</a:t>
            </a:r>
          </a:p>
          <a:p>
            <a:pPr marL="87313" indent="-87313" defTabSz="984250">
              <a:tabLst>
                <a:tab pos="1433513" algn="l"/>
              </a:tabLst>
            </a:pPr>
            <a:r>
              <a:rPr lang="ru-RU" sz="1100" dirty="0"/>
              <a:t>компенсация нижестоящим бюджетам затрат на финансирование мероприятий общенационального значения, стоимость которых превышает доходные возможности данных бюджетов;</a:t>
            </a:r>
          </a:p>
          <a:p>
            <a:pPr marL="87313" indent="-87313" defTabSz="984250">
              <a:tabLst>
                <a:tab pos="1433513" algn="l"/>
              </a:tabLst>
            </a:pPr>
            <a:r>
              <a:rPr lang="ru-RU" sz="1100" dirty="0"/>
              <a:t>стимулирование в регионах предоставления расширенных социальных благ населению в объемах, превышающих гарантированный государством уровень, с целью повышения уровня его жизни и социальной обеспеченности;</a:t>
            </a:r>
          </a:p>
          <a:p>
            <a:pPr marL="87313" indent="-87313" defTabSz="984250">
              <a:tabLst>
                <a:tab pos="1433513" algn="l"/>
              </a:tabLst>
            </a:pPr>
            <a:r>
              <a:rPr lang="ru-RU" sz="1100" dirty="0"/>
              <a:t>поощрение реализации экономических, социальных и политических реформ нижестоящими органами власти на своей территории;</a:t>
            </a:r>
          </a:p>
          <a:p>
            <a:pPr marL="87313" indent="-87313" defTabSz="984250">
              <a:tabLst>
                <a:tab pos="1433513" algn="l"/>
              </a:tabLst>
            </a:pPr>
            <a:r>
              <a:rPr lang="ru-RU" sz="1100" dirty="0"/>
              <a:t>снижение социальной напряженности в регионе, стимулирование экономического роста.</a:t>
            </a:r>
          </a:p>
          <a:p>
            <a:pPr marL="0" indent="0">
              <a:buNone/>
            </a:pPr>
            <a:endParaRPr lang="ru-RU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нутый угол 4"/>
          <p:cNvSpPr/>
          <p:nvPr/>
        </p:nvSpPr>
        <p:spPr>
          <a:xfrm>
            <a:off x="275902" y="211035"/>
            <a:ext cx="3368444" cy="1675656"/>
          </a:xfrm>
          <a:prstGeom prst="folded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6" name="Загнутый угол 5"/>
          <p:cNvSpPr/>
          <p:nvPr/>
        </p:nvSpPr>
        <p:spPr>
          <a:xfrm>
            <a:off x="3660504" y="367737"/>
            <a:ext cx="3520226" cy="1675656"/>
          </a:xfrm>
          <a:prstGeom prst="folded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63970" y="213058"/>
            <a:ext cx="2951534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dirty="0">
                <a:latin typeface="+mn-lt"/>
              </a:rPr>
              <a:t>Бюджетная классификация – </a:t>
            </a:r>
            <a:r>
              <a:rPr lang="ru-RU" sz="1050" dirty="0">
                <a:latin typeface="+mn-lt"/>
              </a:rPr>
              <a:t>группировка доходов и расходов бюджетов всех уровней бюджетной системы Российской Федерации, а также источников финансирования дефицитов всех бюджетов, используется для составления и исполнения бюджетов и которая обеспечивает сопоставимость показателей всех уровней системы бюджетов Российской Федерации.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826357" y="432014"/>
            <a:ext cx="2880320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ru-RU" sz="1050" b="1" dirty="0">
                <a:latin typeface="+mn-lt"/>
              </a:rPr>
              <a:t>Бюджетная классификация </a:t>
            </a:r>
            <a:r>
              <a:rPr lang="ru-RU" sz="1050" dirty="0">
                <a:latin typeface="+mn-lt"/>
              </a:rPr>
              <a:t>предусматривает присвоение объектам классификации соответствующих кодов, обеспечивающих единство формы бюджетной документации, представление необходимой информации для составления консолидированного бюджета РФ и консолидированных бюджетов субъектов РФ.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3742" y="54376"/>
            <a:ext cx="1757246" cy="2143841"/>
          </a:xfrm>
          <a:prstGeom prst="rect">
            <a:avLst/>
          </a:prstGeom>
        </p:spPr>
      </p:pic>
      <p:sp>
        <p:nvSpPr>
          <p:cNvPr id="18" name="Скругленный прямоугольник 17"/>
          <p:cNvSpPr/>
          <p:nvPr/>
        </p:nvSpPr>
        <p:spPr>
          <a:xfrm>
            <a:off x="80247" y="3883129"/>
            <a:ext cx="1800200" cy="2952328"/>
          </a:xfrm>
          <a:prstGeom prst="roundRect">
            <a:avLst/>
          </a:prstGeom>
          <a:solidFill>
            <a:schemeClr val="accent1">
              <a:lumMod val="20000"/>
              <a:lumOff val="80000"/>
              <a:alpha val="86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1930" y="3972395"/>
            <a:ext cx="1656184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/>
              <a:t>1) налоговые доходы;</a:t>
            </a:r>
          </a:p>
          <a:p>
            <a:r>
              <a:rPr lang="ru-RU" sz="1100" dirty="0"/>
              <a:t>2) неналоговые доходы;</a:t>
            </a:r>
          </a:p>
          <a:p>
            <a:r>
              <a:rPr lang="ru-RU" sz="1100" dirty="0"/>
              <a:t>3) безвозмездные перечисления;</a:t>
            </a:r>
          </a:p>
          <a:p>
            <a:r>
              <a:rPr lang="ru-RU" sz="1100" dirty="0"/>
              <a:t>4) доходы целевых бюджетных фондов; 5) доходы от предпринимательской и иной приносящей доход деятельности.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39737" y="3852592"/>
            <a:ext cx="2851203" cy="3005408"/>
          </a:xfrm>
          <a:prstGeom prst="roundRect">
            <a:avLst/>
          </a:prstGeom>
          <a:solidFill>
            <a:schemeClr val="accent5">
              <a:lumMod val="60000"/>
              <a:lumOff val="40000"/>
              <a:alpha val="86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850230" y="3883129"/>
            <a:ext cx="2289676" cy="2952328"/>
          </a:xfrm>
          <a:prstGeom prst="roundRect">
            <a:avLst/>
          </a:prstGeom>
          <a:solidFill>
            <a:schemeClr val="bg1">
              <a:lumMod val="85000"/>
              <a:alpha val="86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7186073" y="3879132"/>
            <a:ext cx="1800200" cy="2952328"/>
          </a:xfrm>
          <a:prstGeom prst="roundRect">
            <a:avLst/>
          </a:prstGeom>
          <a:solidFill>
            <a:schemeClr val="bg1">
              <a:lumMod val="95000"/>
              <a:alpha val="86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53790716"/>
              </p:ext>
            </p:extLst>
          </p:nvPr>
        </p:nvGraphicFramePr>
        <p:xfrm>
          <a:off x="-108520" y="1285087"/>
          <a:ext cx="9252520" cy="3472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Скругленный прямоугольник 9"/>
          <p:cNvSpPr/>
          <p:nvPr/>
        </p:nvSpPr>
        <p:spPr>
          <a:xfrm>
            <a:off x="868185" y="2134643"/>
            <a:ext cx="5769371" cy="43204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6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ru-RU" sz="1400" b="1" dirty="0">
                <a:solidFill>
                  <a:schemeClr val="accent4">
                    <a:lumMod val="75000"/>
                    <a:lumOff val="25000"/>
                  </a:schemeClr>
                </a:solidFill>
              </a:rPr>
              <a:t>Состав бюджетной классификации Российской Федерации:</a:t>
            </a:r>
            <a:endParaRPr lang="ru-RU" sz="1400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33110" y="3972395"/>
            <a:ext cx="2536197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AutoNum type="arabicParenR"/>
            </a:pPr>
            <a:r>
              <a:rPr lang="ru-RU" sz="1000" dirty="0"/>
              <a:t> </a:t>
            </a:r>
            <a:r>
              <a:rPr lang="ru-RU" sz="1000" b="1" dirty="0"/>
              <a:t>функциональная</a:t>
            </a:r>
            <a:r>
              <a:rPr lang="ru-RU" sz="1000" dirty="0"/>
              <a:t> классификация -группа расходов бюджетов всех уровней, отражающая направление бюджетных средств на выполнение основных функций </a:t>
            </a:r>
            <a:r>
              <a:rPr lang="ru-RU" sz="1000" dirty="0" smtClean="0"/>
              <a:t>государства (национальная оборона, образование, ЖКХ, культура и искусство и т.д.)</a:t>
            </a:r>
          </a:p>
          <a:p>
            <a:pPr>
              <a:buAutoNum type="arabicParenR"/>
            </a:pPr>
            <a:r>
              <a:rPr lang="ru-RU" sz="1000" dirty="0"/>
              <a:t> </a:t>
            </a:r>
            <a:r>
              <a:rPr lang="ru-RU" sz="1000" b="1" dirty="0"/>
              <a:t>ведомственная</a:t>
            </a:r>
            <a:r>
              <a:rPr lang="ru-RU" sz="1000" dirty="0"/>
              <a:t> является группировкой расходов, отражающей распределение бюджетных средств по главным </a:t>
            </a:r>
            <a:r>
              <a:rPr lang="ru-RU" sz="1000" dirty="0" smtClean="0"/>
              <a:t>распорядителям</a:t>
            </a:r>
          </a:p>
          <a:p>
            <a:pPr>
              <a:buAutoNum type="arabicParenR"/>
            </a:pPr>
            <a:r>
              <a:rPr lang="ru-RU" sz="1000" dirty="0"/>
              <a:t> </a:t>
            </a:r>
            <a:r>
              <a:rPr lang="ru-RU" sz="1000" b="1" dirty="0"/>
              <a:t>экономическая</a:t>
            </a:r>
            <a:r>
              <a:rPr lang="ru-RU" sz="1000" dirty="0"/>
              <a:t> является группировкой расходов бюджетов всех уровней бюджетной системы РФ по их экономическому </a:t>
            </a:r>
            <a:r>
              <a:rPr lang="ru-RU" sz="1000" dirty="0" smtClean="0"/>
              <a:t>содержанию (закупки товаров и услуг, выплаты населению, затраты на строительство и т.д.)</a:t>
            </a:r>
            <a:endParaRPr lang="ru-RU" sz="1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962" y="1830431"/>
            <a:ext cx="930770" cy="82735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884684" y="4149080"/>
            <a:ext cx="213558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latin typeface="+mn-lt"/>
              </a:rPr>
              <a:t>1</a:t>
            </a:r>
            <a:r>
              <a:rPr lang="ru-RU" sz="1000" dirty="0"/>
              <a:t>) источники внутреннего финансирования дефицитов бюджетов: государственные (муниципальные) ценные бумаги; кредиты кредитных организаций в валюте РФ;</a:t>
            </a:r>
          </a:p>
          <a:p>
            <a:r>
              <a:rPr lang="ru-RU" sz="1000" dirty="0"/>
              <a:t>бюджетные кредиты от других бюджетов бюджетной системы РФ и т.д.</a:t>
            </a:r>
          </a:p>
          <a:p>
            <a:r>
              <a:rPr lang="ru-RU" sz="1000" dirty="0"/>
              <a:t>2) источники внешнего финансирования дефицитов бюджетов: кредиты иностранных государств;</a:t>
            </a:r>
          </a:p>
          <a:p>
            <a:r>
              <a:rPr lang="ru-RU" sz="1000" dirty="0"/>
              <a:t>кредиты кредитных организаций в иностранной валюте и т.д.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186073" y="4149080"/>
            <a:ext cx="1740910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/>
              <a:t>является группировкой операций, осуществляемых в секторе </a:t>
            </a:r>
            <a:r>
              <a:rPr lang="ru-RU" sz="1100" dirty="0" smtClean="0"/>
              <a:t>муниципального </a:t>
            </a:r>
            <a:r>
              <a:rPr lang="ru-RU" sz="1100" dirty="0"/>
              <a:t>управления, в зависимости от их экономического содержания</a:t>
            </a:r>
          </a:p>
        </p:txBody>
      </p:sp>
    </p:spTree>
    <p:extLst>
      <p:ext uri="{BB962C8B-B14F-4D97-AF65-F5344CB8AC3E}">
        <p14:creationId xmlns:p14="http://schemas.microsoft.com/office/powerpoint/2010/main" val="16046038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s_ppttraining_tp06256168">
  <a:themeElements>
    <a:clrScheme name="ms_ppttraining_tp06256168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s_ppttraining_tp06256168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200" dirty="0" smtClean="0"/>
        </a:defPPr>
      </a:lstStyle>
    </a:txDef>
  </a:objectDefaults>
  <a:extraClrSchemeLst>
    <a:extraClrScheme>
      <a:clrScheme name="ms_ppttraining_tp06256168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ppttraining_tp06256168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training_tp06256168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training_tp06256168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training_tp06256168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training_tp06256168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training_tp06256168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207398F-5CA5-4B53-8538-5B6A2EF113F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Учебный семинар — презентация</Template>
  <TotalTime>13839</TotalTime>
  <Words>1906</Words>
  <Application>Microsoft Office PowerPoint</Application>
  <PresentationFormat>Экран (4:3)</PresentationFormat>
  <Paragraphs>242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SimSun</vt:lpstr>
      <vt:lpstr>Arial</vt:lpstr>
      <vt:lpstr>Times New Roman</vt:lpstr>
      <vt:lpstr>Trebuchet MS</vt:lpstr>
      <vt:lpstr>Wingdings</vt:lpstr>
      <vt:lpstr>ms_ppttraining_tp06256168</vt:lpstr>
      <vt:lpstr>БЮДЖЕТ ДЛЯ ГРАЖДАН </vt:lpstr>
      <vt:lpstr>Что такое бюджет для граждан?</vt:lpstr>
      <vt:lpstr>Основные понятия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Распределение бюджетных ассигнований по разделам и подразделам на 2019 год и плановый период 2020 и 2021 годов, тыс. руб.</vt:lpstr>
      <vt:lpstr>Презентация PowerPoint</vt:lpstr>
      <vt:lpstr>Контактная информация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учебного курса</dc:title>
  <dc:creator>Марина Носычева</dc:creator>
  <cp:lastModifiedBy>ЮА</cp:lastModifiedBy>
  <cp:revision>638</cp:revision>
  <dcterms:created xsi:type="dcterms:W3CDTF">2017-07-17T02:42:54Z</dcterms:created>
  <dcterms:modified xsi:type="dcterms:W3CDTF">2020-07-22T10:34:59Z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TC062561681049</vt:lpwstr>
  </property>
</Properties>
</file>