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9" r:id="rId1"/>
  </p:sldMasterIdLst>
  <p:notesMasterIdLst>
    <p:notesMasterId r:id="rId7"/>
  </p:notesMasterIdLst>
  <p:handoutMasterIdLst>
    <p:handoutMasterId r:id="rId8"/>
  </p:handoutMasterIdLst>
  <p:sldIdLst>
    <p:sldId id="464" r:id="rId2"/>
    <p:sldId id="539" r:id="rId3"/>
    <p:sldId id="544" r:id="rId4"/>
    <p:sldId id="512" r:id="rId5"/>
    <p:sldId id="541" r:id="rId6"/>
  </p:sldIdLst>
  <p:sldSz cx="9144000" cy="6858000" type="screen4x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CC"/>
    <a:srgbClr val="BC2A38"/>
    <a:srgbClr val="33CCCC"/>
    <a:srgbClr val="000000"/>
    <a:srgbClr val="FF9999"/>
    <a:srgbClr val="FF0066"/>
    <a:srgbClr val="99FF33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72" autoAdjust="0"/>
    <p:restoredTop sz="95773" autoAdjust="0"/>
  </p:normalViewPr>
  <p:slideViewPr>
    <p:cSldViewPr>
      <p:cViewPr varScale="1">
        <p:scale>
          <a:sx n="67" d="100"/>
          <a:sy n="67" d="100"/>
        </p:scale>
        <p:origin x="144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defTabSz="9080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algn="r" defTabSz="9080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E748A8A6-9882-42E7-BF72-78AC77613B34}" type="datetimeFigureOut">
              <a:rPr lang="ru-RU"/>
              <a:pPr>
                <a:defRPr/>
              </a:pPr>
              <a:t>24.07.2020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defTabSz="908050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algn="r" defTabSz="908050" eaLnBrk="1" hangingPunct="1">
              <a:defRPr sz="1200" smtClean="0"/>
            </a:lvl1pPr>
          </a:lstStyle>
          <a:p>
            <a:pPr>
              <a:defRPr/>
            </a:pPr>
            <a:fld id="{6159DD79-9900-4F8B-9077-098173A3EF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530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defTabSz="908050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algn="r" defTabSz="908050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38F3C078-12C3-4F4F-BEA2-E8947BF30A8A}" type="datetimeFigureOut">
              <a:rPr lang="ru-RU"/>
              <a:pPr>
                <a:defRPr/>
              </a:pPr>
              <a:t>24.07.2020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defTabSz="908050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algn="r" defTabSz="908050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DA08FFC-3283-46C9-A045-267393006B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09976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7" tIns="45363" rIns="90727" bIns="45363" anchor="b"/>
          <a:lstStyle>
            <a:lvl1pPr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7942B86-3971-498C-A82A-5B81A457DD66}" type="slidenum">
              <a:rPr lang="ru-RU" altLang="ru-RU"/>
              <a:pPr algn="r" eaLnBrk="1" hangingPunct="1">
                <a:spcBef>
                  <a:spcPct val="0"/>
                </a:spcBef>
              </a:pPr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1736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08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CB051B7-BA15-4BFB-8FE6-3B11B8B2FC48}" type="slidenum">
              <a:rPr lang="ru-RU" altLang="ru-RU"/>
              <a:pPr>
                <a:spcBef>
                  <a:spcPct val="0"/>
                </a:spcBef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2322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A8A18-3EFD-41E6-8B23-0680C1E645AD}" type="datetime1">
              <a:rPr lang="ru-RU"/>
              <a:pPr>
                <a:defRPr/>
              </a:pPr>
              <a:t>24.07.2020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63384-BA96-4443-8569-8C2F39A22C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8023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CCF56-C1CC-4DED-A592-E43D9D820F33}" type="datetime1">
              <a:rPr lang="ru-RU"/>
              <a:pPr>
                <a:defRPr/>
              </a:pPr>
              <a:t>24.07.2020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CD583-9C37-4247-8C2D-45F5796FAC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0476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F2B1C-6380-4BEF-9032-CDD577F31708}" type="datetime1">
              <a:rPr lang="ru-RU"/>
              <a:pPr>
                <a:defRPr/>
              </a:pPr>
              <a:t>24.07.2020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E942D-EF1A-4746-8212-636EDA6E3C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816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8FD4E-10D6-4197-8867-3E6794DEC4E9}" type="datetime1">
              <a:rPr lang="ru-RU"/>
              <a:pPr>
                <a:defRPr/>
              </a:pPr>
              <a:t>24.07.2020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83FE9-322A-4B10-A098-7ABC1A4B0B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609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C1688-F794-4D79-BE26-4A94F2D27D3B}" type="datetime1">
              <a:rPr lang="ru-RU"/>
              <a:pPr>
                <a:defRPr/>
              </a:pPr>
              <a:t>24.07.2020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B2FB0-9778-4226-81F6-9133A070B5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428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4CBB0-500D-4F93-98D9-10F6FEE90DE2}" type="datetime1">
              <a:rPr lang="ru-RU"/>
              <a:pPr>
                <a:defRPr/>
              </a:pPr>
              <a:t>24.07.2020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CAEDB-6D41-4F72-AB5D-3AFB587E53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8466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9D7D0-4638-4504-9ABE-68FDA525D4C0}" type="datetime1">
              <a:rPr lang="ru-RU"/>
              <a:pPr>
                <a:defRPr/>
              </a:pPr>
              <a:t>24.07.2020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8DD32-7E48-49A4-A8B5-EF3EA9F441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2054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28FBD-0B02-4E1F-9937-27D3B2FC8811}" type="datetime1">
              <a:rPr lang="ru-RU"/>
              <a:pPr>
                <a:defRPr/>
              </a:pPr>
              <a:t>24.07.2020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26A33-4681-4AC8-9602-5B2C072C4C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8481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1639C-FBBA-48D5-B0FB-8A0E67C53DBE}" type="datetime1">
              <a:rPr lang="ru-RU"/>
              <a:pPr>
                <a:defRPr/>
              </a:pPr>
              <a:t>24.07.2020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341D4-6DB7-4003-9299-9B3F31132C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0826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31735-C20D-4912-A905-3E2E1C7DA51A}" type="datetime1">
              <a:rPr lang="ru-RU"/>
              <a:pPr>
                <a:defRPr/>
              </a:pPr>
              <a:t>24.07.2020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07CDD-BB50-40FE-A71E-49E8F2243F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80037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64DD5-D3FD-4C79-969C-C22DB4959926}" type="datetime1">
              <a:rPr lang="ru-RU"/>
              <a:pPr>
                <a:defRPr/>
              </a:pPr>
              <a:t>24.07.2020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60BD25-76D5-4066-9083-C76DF889BA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9877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9DF7CD9F-F5E4-4A27-9811-7C22713AEE59}" type="datetime1">
              <a:rPr lang="ru-RU"/>
              <a:pPr>
                <a:defRPr/>
              </a:pPr>
              <a:t>24.07.2020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3F4052"/>
                </a:solidFill>
              </a:defRPr>
            </a:lvl1pPr>
          </a:lstStyle>
          <a:p>
            <a:pPr>
              <a:defRPr/>
            </a:pPr>
            <a:fld id="{06BB25F0-0411-48F4-BA5D-E5F6563503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6" r:id="rId1"/>
    <p:sldLayoutId id="2147484677" r:id="rId2"/>
    <p:sldLayoutId id="2147484678" r:id="rId3"/>
    <p:sldLayoutId id="2147484679" r:id="rId4"/>
    <p:sldLayoutId id="2147484680" r:id="rId5"/>
    <p:sldLayoutId id="2147484681" r:id="rId6"/>
    <p:sldLayoutId id="2147484682" r:id="rId7"/>
    <p:sldLayoutId id="2147484683" r:id="rId8"/>
    <p:sldLayoutId id="2147484687" r:id="rId9"/>
    <p:sldLayoutId id="2147484684" r:id="rId10"/>
    <p:sldLayoutId id="2147484685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9BBB5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9BBB5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8064A2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3059113" y="6165850"/>
            <a:ext cx="3530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charset="0"/>
              </a:rPr>
              <a:t>с. </a:t>
            </a: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charset="0"/>
              </a:rPr>
              <a:t>Митрофановка</a:t>
            </a: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charset="0"/>
              </a:rPr>
              <a:t> </a:t>
            </a:r>
            <a:endParaRPr lang="ru-RU" b="1" dirty="0">
              <a:solidFill>
                <a:schemeClr val="accent6">
                  <a:lumMod val="40000"/>
                  <a:lumOff val="60000"/>
                </a:schemeClr>
              </a:solidFill>
              <a:latin typeface="Arial" charset="0"/>
            </a:endParaRPr>
          </a:p>
        </p:txBody>
      </p:sp>
      <p:sp>
        <p:nvSpPr>
          <p:cNvPr id="6217" name="Text Box 73"/>
          <p:cNvSpPr txBox="1">
            <a:spLocks noChangeArrowheads="1"/>
          </p:cNvSpPr>
          <p:nvPr/>
        </p:nvSpPr>
        <p:spPr bwMode="auto">
          <a:xfrm>
            <a:off x="0" y="804863"/>
            <a:ext cx="9121775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charset="0"/>
              </a:rPr>
              <a:t>БЮДЖЕТ ДЛЯ ГРАЖДАН</a:t>
            </a:r>
          </a:p>
          <a:p>
            <a:pPr algn="ctr" eaLnBrk="1" hangingPunct="1">
              <a:defRPr/>
            </a:pPr>
            <a:endParaRPr lang="ru-RU" sz="2800" b="1" dirty="0">
              <a:ln w="11430"/>
              <a:solidFill>
                <a:srgbClr val="FFC000"/>
              </a:solidFill>
              <a:effectLst>
                <a:glow>
                  <a:schemeClr val="accent5">
                    <a:satMod val="175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по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отчету об исполнении бюджета </a:t>
            </a:r>
          </a:p>
          <a:p>
            <a:pPr algn="ctr" eaLnBrk="1" hangingPunct="1">
              <a:defRPr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муниципального образования </a:t>
            </a:r>
          </a:p>
          <a:p>
            <a:pPr algn="ctr" eaLnBrk="1" hangingPunct="1">
              <a:defRPr/>
            </a:pP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Митрофановское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 сельское поселение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за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2019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Arial" charset="0"/>
              </a:rPr>
              <a:t>год</a:t>
            </a:r>
          </a:p>
        </p:txBody>
      </p:sp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8910638" y="0"/>
            <a:ext cx="233362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9BBB5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9BBB5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700" b="1">
                <a:latin typeface="Arial" panose="020B0604020202020204" pitchFamily="34" charset="0"/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2"/>
          <p:cNvSpPr>
            <a:spLocks noChangeArrowheads="1"/>
          </p:cNvSpPr>
          <p:nvPr/>
        </p:nvSpPr>
        <p:spPr bwMode="auto">
          <a:xfrm>
            <a:off x="755650" y="692150"/>
            <a:ext cx="813683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9BBB5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9BBB5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 </a:t>
            </a:r>
            <a:r>
              <a:rPr lang="ru-RU" altLang="ru-RU" sz="2000" b="1" dirty="0">
                <a:latin typeface="Arial" panose="020B0604020202020204" pitchFamily="34" charset="0"/>
                <a:cs typeface="Aharoni" panose="02010803020104030203" pitchFamily="2" charset="-79"/>
              </a:rPr>
              <a:t>Уважаемые жители </a:t>
            </a:r>
            <a:r>
              <a:rPr lang="ru-RU" altLang="ru-RU" sz="2000" b="1" dirty="0" err="1" smtClean="0">
                <a:latin typeface="Arial" panose="020B0604020202020204" pitchFamily="34" charset="0"/>
                <a:cs typeface="Aharoni" panose="02010803020104030203" pitchFamily="2" charset="-79"/>
              </a:rPr>
              <a:t>Митрофановского</a:t>
            </a:r>
            <a:r>
              <a:rPr lang="ru-RU" altLang="ru-RU" sz="2000" b="1" dirty="0" smtClean="0">
                <a:latin typeface="Arial" panose="020B0604020202020204" pitchFamily="34" charset="0"/>
                <a:cs typeface="Aharoni" panose="02010803020104030203" pitchFamily="2" charset="-79"/>
              </a:rPr>
              <a:t> сельского поселения!</a:t>
            </a:r>
            <a:endParaRPr lang="ru-RU" altLang="ru-RU" sz="2000" b="1" dirty="0">
              <a:latin typeface="Arial" panose="020B0604020202020204" pitchFamily="34" charset="0"/>
              <a:cs typeface="Aharoni" panose="02010803020104030203" pitchFamily="2" charset="-79"/>
            </a:endParaRP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latin typeface="Arial" panose="020B0604020202020204" pitchFamily="34" charset="0"/>
                <a:cs typeface="Aharoni" panose="02010803020104030203" pitchFamily="2" charset="-79"/>
              </a:rPr>
              <a:t>	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latin typeface="Arial" panose="020B0604020202020204" pitchFamily="34" charset="0"/>
                <a:cs typeface="Aharoni" panose="02010803020104030203" pitchFamily="2" charset="-79"/>
              </a:rPr>
              <a:t>	Предлагаем Вашему вниманию издание, в котором кратко и доступно отражены основные положения отчета об исполнении  местного бюджета за </a:t>
            </a:r>
            <a:r>
              <a:rPr lang="ru-RU" altLang="ru-RU" sz="2000" b="1" dirty="0" smtClean="0">
                <a:latin typeface="Arial" panose="020B0604020202020204" pitchFamily="34" charset="0"/>
                <a:cs typeface="Aharoni" panose="02010803020104030203" pitchFamily="2" charset="-79"/>
              </a:rPr>
              <a:t>2019 </a:t>
            </a:r>
            <a:r>
              <a:rPr lang="ru-RU" altLang="ru-RU" sz="2000" b="1" dirty="0">
                <a:latin typeface="Arial" panose="020B0604020202020204" pitchFamily="34" charset="0"/>
                <a:cs typeface="Aharoni" panose="02010803020104030203" pitchFamily="2" charset="-79"/>
              </a:rPr>
              <a:t>год.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latin typeface="Arial" panose="020B0604020202020204" pitchFamily="34" charset="0"/>
                <a:cs typeface="Aharoni" panose="02010803020104030203" pitchFamily="2" charset="-79"/>
              </a:rPr>
              <a:t>	Изложенные в текстовом и графическом виде  данные наглядно показывают, что ключевыми направлениями расходования бюджетных средств в рамках реализации государственных и муниципальных программ в </a:t>
            </a:r>
            <a:r>
              <a:rPr lang="ru-RU" altLang="ru-RU" sz="2000" b="1" dirty="0" smtClean="0">
                <a:latin typeface="Arial" panose="020B0604020202020204" pitchFamily="34" charset="0"/>
                <a:cs typeface="Aharoni" panose="02010803020104030203" pitchFamily="2" charset="-79"/>
              </a:rPr>
              <a:t>2019 </a:t>
            </a:r>
            <a:r>
              <a:rPr lang="ru-RU" altLang="ru-RU" sz="2000" b="1" dirty="0">
                <a:latin typeface="Arial" panose="020B0604020202020204" pitchFamily="34" charset="0"/>
                <a:cs typeface="Aharoni" panose="02010803020104030203" pitchFamily="2" charset="-79"/>
              </a:rPr>
              <a:t>году были: финансирование мероприятий в сфере </a:t>
            </a:r>
            <a:r>
              <a:rPr lang="ru-RU" altLang="ru-RU" sz="2000" b="1" dirty="0" smtClean="0">
                <a:latin typeface="Arial" panose="020B0604020202020204" pitchFamily="34" charset="0"/>
                <a:cs typeface="Aharoni" panose="02010803020104030203" pitchFamily="2" charset="-79"/>
              </a:rPr>
              <a:t>благоустройства, национальной экономике, жилищно- коммунального хозяйства.</a:t>
            </a:r>
            <a:endParaRPr lang="ru-RU" altLang="ru-RU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3"/>
          <p:cNvSpPr txBox="1">
            <a:spLocks noChangeArrowheads="1"/>
          </p:cNvSpPr>
          <p:nvPr/>
        </p:nvSpPr>
        <p:spPr bwMode="auto">
          <a:xfrm>
            <a:off x="785813" y="642938"/>
            <a:ext cx="7572375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МЕСТНЫЙ БЮДЖЕТ</a:t>
            </a:r>
          </a:p>
          <a:p>
            <a:pPr algn="ctr"/>
            <a:r>
              <a:rPr lang="ru-RU" dirty="0" smtClean="0">
                <a:latin typeface="+mj-lt"/>
                <a:cs typeface="Andalus" panose="02020603050405020304" pitchFamily="18" charset="-78"/>
              </a:rPr>
              <a:t>утвержден Решением </a:t>
            </a:r>
            <a:r>
              <a:rPr lang="ru-RU" dirty="0" err="1" smtClean="0">
                <a:latin typeface="+mj-lt"/>
                <a:cs typeface="Andalus" panose="02020603050405020304" pitchFamily="18" charset="-78"/>
              </a:rPr>
              <a:t>Митрофановского</a:t>
            </a:r>
            <a:r>
              <a:rPr lang="ru-RU" dirty="0" smtClean="0">
                <a:latin typeface="+mj-lt"/>
                <a:cs typeface="Andalus" panose="02020603050405020304" pitchFamily="18" charset="-78"/>
              </a:rPr>
              <a:t> сельского совета от 28.12.2018 года  №1 «</a:t>
            </a:r>
            <a:r>
              <a:rPr lang="ru-RU" i="1" dirty="0" smtClean="0">
                <a:cs typeface="Andalus" panose="02020603050405020304" pitchFamily="18" charset="-78"/>
              </a:rPr>
              <a:t>О бюджете </a:t>
            </a:r>
            <a:r>
              <a:rPr lang="ru-RU" i="1" dirty="0" err="1" smtClean="0">
                <a:cs typeface="Andalus" panose="02020603050405020304" pitchFamily="18" charset="-78"/>
              </a:rPr>
              <a:t>Митрофановского</a:t>
            </a:r>
            <a:r>
              <a:rPr lang="ru-RU" i="1" dirty="0" smtClean="0">
                <a:cs typeface="Andalus" panose="02020603050405020304" pitchFamily="18" charset="-78"/>
              </a:rPr>
              <a:t> сельского </a:t>
            </a:r>
            <a:endParaRPr lang="ru-RU" dirty="0" smtClean="0">
              <a:cs typeface="Andalus" panose="02020603050405020304" pitchFamily="18" charset="-78"/>
            </a:endParaRPr>
          </a:p>
          <a:p>
            <a:pPr algn="ctr"/>
            <a:r>
              <a:rPr lang="ru-RU" i="1" dirty="0" smtClean="0">
                <a:cs typeface="Andalus" panose="02020603050405020304" pitchFamily="18" charset="-78"/>
              </a:rPr>
              <a:t>поселения Нижнегорского района</a:t>
            </a:r>
            <a:endParaRPr lang="ru-RU" dirty="0" smtClean="0">
              <a:cs typeface="Andalus" panose="02020603050405020304" pitchFamily="18" charset="-78"/>
            </a:endParaRPr>
          </a:p>
          <a:p>
            <a:pPr algn="ctr"/>
            <a:r>
              <a:rPr lang="ru-RU" i="1" dirty="0" smtClean="0">
                <a:cs typeface="Andalus" panose="02020603050405020304" pitchFamily="18" charset="-78"/>
              </a:rPr>
              <a:t>Республики Крым на 2019 год и на</a:t>
            </a:r>
            <a:endParaRPr lang="ru-RU" dirty="0" smtClean="0">
              <a:cs typeface="Andalus" panose="02020603050405020304" pitchFamily="18" charset="-78"/>
            </a:endParaRPr>
          </a:p>
          <a:p>
            <a:pPr algn="ctr"/>
            <a:r>
              <a:rPr lang="ru-RU" i="1" dirty="0" smtClean="0">
                <a:cs typeface="Andalus" panose="02020603050405020304" pitchFamily="18" charset="-78"/>
              </a:rPr>
              <a:t>плановый период 2020 и 2021 годов</a:t>
            </a:r>
            <a:endParaRPr lang="ru-RU" dirty="0" smtClean="0">
              <a:cs typeface="Andalus" panose="02020603050405020304" pitchFamily="18" charset="-78"/>
            </a:endParaRPr>
          </a:p>
          <a:p>
            <a:r>
              <a:rPr lang="ru-RU" sz="2000" dirty="0"/>
              <a:t> </a:t>
            </a:r>
          </a:p>
          <a:p>
            <a:pPr algn="ctr" eaLnBrk="1" hangingPunct="1">
              <a:defRPr/>
            </a:pPr>
            <a:r>
              <a:rPr lang="ru-RU" sz="2000" dirty="0" smtClean="0">
                <a:latin typeface="+mj-lt"/>
              </a:rPr>
              <a:t>»</a:t>
            </a:r>
            <a:endParaRPr lang="ru-RU" sz="2000" dirty="0">
              <a:latin typeface="+mj-lt"/>
            </a:endParaRPr>
          </a:p>
          <a:p>
            <a:pPr algn="ctr" eaLnBrk="1" hangingPunct="1">
              <a:defRPr/>
            </a:pPr>
            <a:endParaRPr lang="ru-RU" sz="2000" dirty="0">
              <a:latin typeface="Arial" charset="0"/>
            </a:endParaRPr>
          </a:p>
          <a:p>
            <a:pPr algn="ctr" eaLnBrk="1" hangingPunct="1">
              <a:defRPr/>
            </a:pPr>
            <a:endParaRPr lang="ru-RU" sz="2000" dirty="0">
              <a:latin typeface="Arial" charset="0"/>
            </a:endParaRPr>
          </a:p>
          <a:p>
            <a:pPr algn="ctr" eaLnBrk="1" hangingPunct="1">
              <a:defRPr/>
            </a:pPr>
            <a:endParaRPr lang="ru-RU" sz="2000" dirty="0">
              <a:latin typeface="Arial" charset="0"/>
            </a:endParaRPr>
          </a:p>
          <a:p>
            <a:pPr algn="ctr" eaLnBrk="1" hangingPunct="1">
              <a:defRPr/>
            </a:pPr>
            <a:endParaRPr lang="ru-RU" sz="2000" dirty="0">
              <a:latin typeface="Arial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597320"/>
              </p:ext>
            </p:extLst>
          </p:nvPr>
        </p:nvGraphicFramePr>
        <p:xfrm>
          <a:off x="1000125" y="2786063"/>
          <a:ext cx="7358064" cy="3108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5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395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395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395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10832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</a:rPr>
                        <a:t>Публичные</a:t>
                      </a:r>
                      <a:r>
                        <a:rPr lang="ru-RU" sz="1800" baseline="0" dirty="0" smtClean="0">
                          <a:latin typeface="+mj-lt"/>
                        </a:rPr>
                        <a:t> слушания по проекту местного бюджета на </a:t>
                      </a:r>
                      <a:r>
                        <a:rPr lang="ru-RU" sz="1800" baseline="0" dirty="0" smtClean="0">
                          <a:latin typeface="+mj-lt"/>
                        </a:rPr>
                        <a:t>2019год  </a:t>
                      </a:r>
                      <a:r>
                        <a:rPr lang="ru-RU" sz="1800" baseline="0" dirty="0" smtClean="0">
                          <a:latin typeface="+mj-lt"/>
                        </a:rPr>
                        <a:t>и плановый период </a:t>
                      </a:r>
                      <a:r>
                        <a:rPr lang="ru-RU" sz="1800" baseline="0" dirty="0" smtClean="0">
                          <a:latin typeface="+mj-lt"/>
                        </a:rPr>
                        <a:t>2020 </a:t>
                      </a:r>
                      <a:r>
                        <a:rPr lang="ru-RU" sz="1800" baseline="0" dirty="0" smtClean="0">
                          <a:latin typeface="+mj-lt"/>
                        </a:rPr>
                        <a:t>и </a:t>
                      </a:r>
                      <a:r>
                        <a:rPr lang="ru-RU" sz="1800" baseline="0" dirty="0" smtClean="0">
                          <a:latin typeface="+mj-lt"/>
                        </a:rPr>
                        <a:t>2021 </a:t>
                      </a:r>
                      <a:r>
                        <a:rPr lang="ru-RU" sz="1800" baseline="0" dirty="0" smtClean="0">
                          <a:latin typeface="+mj-lt"/>
                        </a:rPr>
                        <a:t>годов проведены </a:t>
                      </a:r>
                      <a:r>
                        <a:rPr lang="ru-RU" sz="1800" baseline="0" dirty="0" smtClean="0">
                          <a:latin typeface="+mj-lt"/>
                        </a:rPr>
                        <a:t>07.12.2018 </a:t>
                      </a:r>
                      <a:r>
                        <a:rPr lang="ru-RU" sz="1800" baseline="0" dirty="0" smtClean="0">
                          <a:latin typeface="+mj-lt"/>
                        </a:rPr>
                        <a:t>года</a:t>
                      </a:r>
                      <a:endParaRPr lang="ru-RU" sz="1800" dirty="0">
                        <a:latin typeface="+mj-lt"/>
                      </a:endParaRPr>
                    </a:p>
                  </a:txBody>
                  <a:tcPr marL="91439" marR="91439" marT="45702" marB="45702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</a:rPr>
                        <a:t>Приняли</a:t>
                      </a:r>
                      <a:r>
                        <a:rPr lang="ru-RU" sz="1800" baseline="0" dirty="0" smtClean="0">
                          <a:latin typeface="+mj-lt"/>
                        </a:rPr>
                        <a:t> участие  </a:t>
                      </a:r>
                      <a:r>
                        <a:rPr lang="ru-RU" sz="1800" baseline="0" dirty="0" smtClean="0">
                          <a:latin typeface="+mj-lt"/>
                        </a:rPr>
                        <a:t>16 </a:t>
                      </a:r>
                      <a:r>
                        <a:rPr lang="ru-RU" sz="1800" baseline="0" dirty="0" smtClean="0">
                          <a:latin typeface="+mj-lt"/>
                        </a:rPr>
                        <a:t>человек</a:t>
                      </a:r>
                      <a:endParaRPr lang="ru-RU" sz="1800" dirty="0">
                        <a:latin typeface="+mj-lt"/>
                      </a:endParaRPr>
                    </a:p>
                  </a:txBody>
                  <a:tcPr marL="91439" marR="91439" marT="45702" marB="45702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</a:rPr>
                        <a:t>Публичные слушания об исполнении местного бюджета за </a:t>
                      </a:r>
                      <a:r>
                        <a:rPr lang="ru-RU" sz="1800" dirty="0" smtClean="0">
                          <a:latin typeface="+mj-lt"/>
                        </a:rPr>
                        <a:t>2019год </a:t>
                      </a:r>
                      <a:r>
                        <a:rPr lang="ru-RU" sz="1800" dirty="0" smtClean="0">
                          <a:latin typeface="+mj-lt"/>
                        </a:rPr>
                        <a:t>проведены </a:t>
                      </a:r>
                      <a:r>
                        <a:rPr lang="ru-RU" sz="1800" dirty="0" smtClean="0">
                          <a:latin typeface="+mj-lt"/>
                        </a:rPr>
                        <a:t>22 мая 2020 </a:t>
                      </a:r>
                      <a:r>
                        <a:rPr lang="ru-RU" sz="1800" dirty="0" smtClean="0">
                          <a:latin typeface="+mj-lt"/>
                        </a:rPr>
                        <a:t>года</a:t>
                      </a:r>
                      <a:endParaRPr lang="ru-RU" sz="1800" dirty="0">
                        <a:latin typeface="+mj-lt"/>
                      </a:endParaRPr>
                    </a:p>
                  </a:txBody>
                  <a:tcPr marL="91439" marR="91439" marT="45702" marB="45702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</a:rPr>
                        <a:t>Приняли участие </a:t>
                      </a:r>
                      <a:r>
                        <a:rPr lang="ru-RU" sz="1800" dirty="0" smtClean="0">
                          <a:latin typeface="+mj-lt"/>
                        </a:rPr>
                        <a:t>23 </a:t>
                      </a:r>
                      <a:r>
                        <a:rPr lang="ru-RU" sz="1800" dirty="0" smtClean="0">
                          <a:latin typeface="+mj-lt"/>
                        </a:rPr>
                        <a:t>человек</a:t>
                      </a:r>
                      <a:endParaRPr lang="ru-RU" sz="1800" dirty="0">
                        <a:latin typeface="+mj-lt"/>
                      </a:endParaRPr>
                    </a:p>
                  </a:txBody>
                  <a:tcPr marL="91439" marR="91439" marT="45702" marB="45702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002060"/>
                </a:solidFill>
              </a:rPr>
              <a:t>Исполнение  бюджета </a:t>
            </a:r>
            <a:r>
              <a:rPr lang="ru-RU" sz="3100" b="1" dirty="0" err="1" smtClean="0">
                <a:solidFill>
                  <a:srgbClr val="002060"/>
                </a:solidFill>
              </a:rPr>
              <a:t>Митрофановского</a:t>
            </a:r>
            <a:r>
              <a:rPr lang="ru-RU" sz="3100" b="1" dirty="0" smtClean="0">
                <a:solidFill>
                  <a:srgbClr val="002060"/>
                </a:solidFill>
              </a:rPr>
              <a:t> сельского </a:t>
            </a:r>
            <a:r>
              <a:rPr lang="ru-RU" sz="3100" b="1" dirty="0" err="1" smtClean="0">
                <a:solidFill>
                  <a:srgbClr val="002060"/>
                </a:solidFill>
              </a:rPr>
              <a:t>поселенияпо</a:t>
            </a:r>
            <a:r>
              <a:rPr lang="ru-RU" sz="3100" b="1" dirty="0" smtClean="0">
                <a:solidFill>
                  <a:srgbClr val="002060"/>
                </a:solidFill>
              </a:rPr>
              <a:t> </a:t>
            </a:r>
            <a:r>
              <a:rPr lang="ru-RU" sz="3100" b="1" dirty="0" smtClean="0">
                <a:solidFill>
                  <a:srgbClr val="002060"/>
                </a:solidFill>
              </a:rPr>
              <a:t>расходам за </a:t>
            </a:r>
            <a:r>
              <a:rPr lang="ru-RU" sz="3100" b="1" dirty="0" smtClean="0">
                <a:solidFill>
                  <a:srgbClr val="002060"/>
                </a:solidFill>
              </a:rPr>
              <a:t>2019 </a:t>
            </a:r>
            <a:r>
              <a:rPr lang="ru-RU" sz="3100" b="1" dirty="0" smtClean="0">
                <a:solidFill>
                  <a:srgbClr val="002060"/>
                </a:solidFill>
              </a:rPr>
              <a:t>год, </a:t>
            </a:r>
            <a:r>
              <a:rPr lang="ru-RU" sz="3100" b="1" dirty="0" smtClean="0">
                <a:solidFill>
                  <a:srgbClr val="002060"/>
                </a:solidFill>
              </a:rPr>
              <a:t>тыс. </a:t>
            </a:r>
            <a:r>
              <a:rPr lang="ru-RU" sz="3100" b="1" dirty="0" smtClean="0">
                <a:solidFill>
                  <a:srgbClr val="002060"/>
                </a:solidFill>
              </a:rPr>
              <a:t>рублей.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 smtClean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9902292"/>
              </p:ext>
            </p:extLst>
          </p:nvPr>
        </p:nvGraphicFramePr>
        <p:xfrm>
          <a:off x="357188" y="1285875"/>
          <a:ext cx="8572500" cy="3894977"/>
        </p:xfrm>
        <a:graphic>
          <a:graphicData uri="http://schemas.openxmlformats.org/drawingml/2006/table">
            <a:tbl>
              <a:tblPr/>
              <a:tblGrid>
                <a:gridCol w="5752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327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736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56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523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6480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Раздел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Наименование раздела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Уточненная сводная бюджетная роспись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Исполненные расходы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Процент исполнения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38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РАСХОДЫ всего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4895,8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4232,2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86,4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38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38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01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Общегосударственные расходы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3646,0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3336,3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91,5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295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03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Национальная </a:t>
                      </a: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оборона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191,7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191,7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38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04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Национальная экономика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295,0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38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05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Жилищно-коммунальное хозяйство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702,6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673,8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95,9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038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08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Культура, кинематография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30,4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30,4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100,0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038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Физическая культура и спорт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30,0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30,0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100,0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038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14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41,5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41,5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100,0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2399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500042"/>
            <a:ext cx="821537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4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  <a:cs typeface="Arial" pitchFamily="34" charset="0"/>
              </a:rPr>
              <a:t>СПАСИБО</a:t>
            </a:r>
            <a:r>
              <a:rPr lang="ru-RU" sz="4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</a:rPr>
              <a:t>   ЗА  ВНИМАНИЕ!</a:t>
            </a:r>
            <a:r>
              <a:rPr lang="ru-RU" sz="4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</a:rPr>
              <a:t/>
            </a:r>
            <a:br>
              <a:rPr lang="ru-RU" sz="4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</a:rPr>
            </a:br>
            <a:endParaRPr lang="ru-RU" sz="4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071678"/>
            <a:ext cx="7715304" cy="304698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администрации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Митрофановского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 сельского поселения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+mj-lt"/>
            </a:endParaRPr>
          </a:p>
          <a:p>
            <a:pPr algn="ctr" eaLnBrk="1" hangingPunct="1">
              <a:defRPr/>
            </a:pPr>
            <a:endParaRPr lang="ru-RU" sz="3600" b="1" spc="5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  <a:p>
            <a:pPr algn="ctr" eaLnBrk="1" hangingPunct="1">
              <a:defRPr/>
            </a:pPr>
            <a:endParaRPr lang="ru-RU" sz="3600" b="1" spc="5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28066</TotalTime>
  <Words>197</Words>
  <Application>Microsoft Office PowerPoint</Application>
  <PresentationFormat>Экран (4:3)</PresentationFormat>
  <Paragraphs>75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Aharoni</vt:lpstr>
      <vt:lpstr>Andalus</vt:lpstr>
      <vt:lpstr>Arial</vt:lpstr>
      <vt:lpstr>Calibri</vt:lpstr>
      <vt:lpstr>Constantia</vt:lpstr>
      <vt:lpstr>Wingdings 2</vt:lpstr>
      <vt:lpstr>Поток</vt:lpstr>
      <vt:lpstr>Презентация PowerPoint</vt:lpstr>
      <vt:lpstr>Презентация PowerPoint</vt:lpstr>
      <vt:lpstr>Презентация PowerPoint</vt:lpstr>
      <vt:lpstr>Исполнение  бюджета Митрофановского сельского поселенияпо расходам за 2019 год, тыс. рублей.  </vt:lpstr>
      <vt:lpstr>Презентация PowerPoint</vt:lpstr>
    </vt:vector>
  </TitlesOfParts>
  <Company>df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Лось</dc:creator>
  <cp:lastModifiedBy>ЮА</cp:lastModifiedBy>
  <cp:revision>2606</cp:revision>
  <cp:lastPrinted>2014-05-22T08:02:27Z</cp:lastPrinted>
  <dcterms:created xsi:type="dcterms:W3CDTF">2010-07-02T14:14:42Z</dcterms:created>
  <dcterms:modified xsi:type="dcterms:W3CDTF">2020-07-24T10:43:46Z</dcterms:modified>
</cp:coreProperties>
</file>